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74" r:id="rId3"/>
    <p:sldId id="268" r:id="rId4"/>
    <p:sldId id="257" r:id="rId5"/>
    <p:sldId id="259" r:id="rId6"/>
    <p:sldId id="280" r:id="rId7"/>
    <p:sldId id="281" r:id="rId8"/>
    <p:sldId id="282" r:id="rId9"/>
    <p:sldId id="283" r:id="rId10"/>
    <p:sldId id="269" r:id="rId11"/>
    <p:sldId id="270" r:id="rId12"/>
    <p:sldId id="284" r:id="rId13"/>
    <p:sldId id="285" r:id="rId14"/>
    <p:sldId id="286" r:id="rId15"/>
    <p:sldId id="288" r:id="rId16"/>
    <p:sldId id="271" r:id="rId17"/>
    <p:sldId id="260" r:id="rId18"/>
    <p:sldId id="265" r:id="rId19"/>
    <p:sldId id="266" r:id="rId20"/>
    <p:sldId id="267" r:id="rId21"/>
    <p:sldId id="272" r:id="rId22"/>
    <p:sldId id="275" r:id="rId23"/>
    <p:sldId id="276" r:id="rId24"/>
    <p:sldId id="277" r:id="rId25"/>
    <p:sldId id="278" r:id="rId26"/>
    <p:sldId id="279" r:id="rId27"/>
    <p:sldId id="273" r:id="rId28"/>
    <p:sldId id="28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31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CD3EA7-0EA7-482F-B8E5-6546366D0E02}" type="datetimeFigureOut">
              <a:rPr lang="en-US" smtClean="0"/>
              <a:pPr/>
              <a:t>5/1/2024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FE7E73-CA0D-46DD-9C88-55780C89F64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BFE7E73-CA0D-46DD-9C88-55780C89F643}" type="slidenum">
              <a:rPr lang="en-US" smtClean="0"/>
              <a:pPr/>
              <a:t>1</a:t>
            </a:fld>
            <a:endParaRPr lang="en-US"/>
          </a:p>
        </p:txBody>
      </p:sp>
    </p:spTree>
    <p:extLst>
      <p:ext uri="{BB962C8B-B14F-4D97-AF65-F5344CB8AC3E}">
        <p14:creationId xmlns:p14="http://schemas.microsoft.com/office/powerpoint/2010/main" val="339334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sz="1200" b="1" dirty="0"/>
              <a:t>  Center must have multiple departmental players</a:t>
            </a:r>
          </a:p>
          <a:p>
            <a:pPr>
              <a:buFont typeface="Arial" pitchFamily="34" charset="0"/>
              <a:buChar char="•"/>
            </a:pPr>
            <a:r>
              <a:rPr lang="en-US" sz="1200" b="1" dirty="0"/>
              <a:t>  Institute must have multiple college participants</a:t>
            </a:r>
          </a:p>
          <a:p>
            <a:pPr>
              <a:buFont typeface="Arial" pitchFamily="34" charset="0"/>
              <a:buChar char="•"/>
            </a:pPr>
            <a:r>
              <a:rPr lang="en-US" sz="1200" b="1" dirty="0"/>
              <a:t>  All can have external members outside of UTSA</a:t>
            </a:r>
          </a:p>
          <a:p>
            <a:pPr>
              <a:buFont typeface="Arial" pitchFamily="34" charset="0"/>
              <a:buChar char="•"/>
            </a:pPr>
            <a:r>
              <a:rPr lang="en-US" sz="1200" b="1" dirty="0"/>
              <a:t>  Evaluated externally (annually UTSA) and 3 yrs by UT System</a:t>
            </a:r>
          </a:p>
          <a:p>
            <a:endParaRPr lang="en-US" dirty="0"/>
          </a:p>
        </p:txBody>
      </p:sp>
      <p:sp>
        <p:nvSpPr>
          <p:cNvPr id="4" name="Slide Number Placeholder 3"/>
          <p:cNvSpPr>
            <a:spLocks noGrp="1"/>
          </p:cNvSpPr>
          <p:nvPr>
            <p:ph type="sldNum" sz="quarter" idx="10"/>
          </p:nvPr>
        </p:nvSpPr>
        <p:spPr/>
        <p:txBody>
          <a:bodyPr/>
          <a:lstStyle/>
          <a:p>
            <a:fld id="{A80D2F00-17A1-4348-A06E-4CFE5389EF28}"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06648"/>
            <a:fld id="{A321B6F2-46DE-4233-AD2E-936D08599CBD}" type="slidenum">
              <a:rPr lang="en-US" smtClean="0"/>
              <a:pPr defTabSz="906648"/>
              <a:t>9</a:t>
            </a:fld>
            <a:endParaRPr lang="en-US" dirty="0"/>
          </a:p>
        </p:txBody>
      </p:sp>
      <p:sp>
        <p:nvSpPr>
          <p:cNvPr id="47107" name="Slide Image Placeholder 1"/>
          <p:cNvSpPr>
            <a:spLocks noGrp="1" noRot="1" noChangeAspect="1" noTextEdit="1"/>
          </p:cNvSpPr>
          <p:nvPr>
            <p:ph type="sldImg"/>
          </p:nvPr>
        </p:nvSpPr>
        <p:spPr>
          <a:solidFill>
            <a:srgbClr val="FFFFFF"/>
          </a:solidFill>
          <a:ln/>
        </p:spPr>
      </p:sp>
      <p:sp>
        <p:nvSpPr>
          <p:cNvPr id="47108" name="Notes Placeholder 2"/>
          <p:cNvSpPr>
            <a:spLocks noGrp="1"/>
          </p:cNvSpPr>
          <p:nvPr>
            <p:ph type="body" idx="1"/>
          </p:nvPr>
        </p:nvSpPr>
        <p:spPr>
          <a:noFill/>
          <a:ln>
            <a:solidFill>
              <a:srgbClr val="000000"/>
            </a:solidFill>
          </a:ln>
        </p:spPr>
        <p:txBody>
          <a:bodyPr lIns="91430" tIns="45716" rIns="91430" bIns="45716"/>
          <a:lstStyle/>
          <a:p>
            <a:r>
              <a:rPr lang="en-US" b="1" dirty="0"/>
              <a:t>UTSA in Center with spokes to the others which include:</a:t>
            </a:r>
            <a:endParaRPr lang="en-US" dirty="0"/>
          </a:p>
          <a:p>
            <a:r>
              <a:rPr lang="en-US" b="1" dirty="0"/>
              <a:t>	UT</a:t>
            </a:r>
            <a:r>
              <a:rPr lang="en-US" b="1" baseline="0" dirty="0"/>
              <a:t> System</a:t>
            </a:r>
          </a:p>
          <a:p>
            <a:r>
              <a:rPr lang="en-US" b="1" baseline="0" dirty="0"/>
              <a:t>	</a:t>
            </a:r>
            <a:r>
              <a:rPr lang="en-US" b="1" dirty="0"/>
              <a:t>UTHSCSA</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	Military</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	Southwest Research Institute (</a:t>
            </a:r>
            <a:r>
              <a:rPr lang="en-US" b="1" dirty="0" err="1"/>
              <a:t>SwRI</a:t>
            </a:r>
            <a:r>
              <a:rPr lang="en-US" b="1" dirty="0"/>
              <a:t>)</a:t>
            </a:r>
            <a:endParaRPr lang="en-US" dirty="0"/>
          </a:p>
          <a:p>
            <a:r>
              <a:rPr lang="en-US" b="1" dirty="0"/>
              <a:t>	Industry (e.g. DPT, </a:t>
            </a:r>
            <a:r>
              <a:rPr lang="en-US" b="1" dirty="0" err="1"/>
              <a:t>InCell</a:t>
            </a:r>
            <a:r>
              <a:rPr lang="en-US" b="1" dirty="0"/>
              <a:t> (check); </a:t>
            </a:r>
            <a:r>
              <a:rPr lang="en-US" b="1" dirty="0" err="1"/>
              <a:t>KCi</a:t>
            </a:r>
            <a:r>
              <a:rPr lang="en-US" b="1" dirty="0"/>
              <a:t>, Merck)</a:t>
            </a:r>
          </a:p>
          <a:p>
            <a:r>
              <a:rPr lang="en-US" b="1" dirty="0"/>
              <a:t>	Utilities</a:t>
            </a:r>
            <a:r>
              <a:rPr lang="en-US" b="1" baseline="0" dirty="0"/>
              <a:t> (</a:t>
            </a:r>
            <a:r>
              <a:rPr lang="en-US" b="1" dirty="0"/>
              <a:t>SAWS, CPS-Energy)</a:t>
            </a:r>
          </a:p>
          <a:p>
            <a:r>
              <a:rPr lang="en-US" b="1" dirty="0"/>
              <a:t>	Texas</a:t>
            </a:r>
            <a:r>
              <a:rPr lang="en-US" b="1" baseline="0" dirty="0"/>
              <a:t> Research Park</a:t>
            </a:r>
            <a:endParaRPr lang="en-US" b="1" dirty="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	Southwest Biomedical Research Foundation (SFBR)</a:t>
            </a:r>
            <a:endParaRPr lang="en-US" dirty="0"/>
          </a:p>
          <a:p>
            <a:r>
              <a:rPr lang="en-US" b="1" dirty="0"/>
              <a:t>	</a:t>
            </a:r>
            <a:endParaRPr lang="en-US" dirty="0"/>
          </a:p>
        </p:txBody>
      </p:sp>
      <p:sp>
        <p:nvSpPr>
          <p:cNvPr id="47109" name="Slide Number Placeholder 3"/>
          <p:cNvSpPr txBox="1">
            <a:spLocks noGrp="1"/>
          </p:cNvSpPr>
          <p:nvPr/>
        </p:nvSpPr>
        <p:spPr bwMode="auto">
          <a:xfrm>
            <a:off x="3885579" y="8686489"/>
            <a:ext cx="2972421" cy="457512"/>
          </a:xfrm>
          <a:prstGeom prst="rect">
            <a:avLst/>
          </a:prstGeom>
          <a:noFill/>
          <a:ln w="9525">
            <a:noFill/>
            <a:miter lim="800000"/>
            <a:headEnd/>
            <a:tailEnd/>
          </a:ln>
        </p:spPr>
        <p:txBody>
          <a:bodyPr lIns="91430" tIns="45716" rIns="91430" bIns="45716" anchor="b"/>
          <a:lstStyle/>
          <a:p>
            <a:pPr algn="r" defTabSz="895743"/>
            <a:fld id="{30F0EA37-3B61-4F9F-8AFB-64CE0B2875BA}" type="slidenum">
              <a:rPr lang="en-US" sz="1200"/>
              <a:pPr algn="r" defTabSz="895743"/>
              <a:t>9</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BB00A40-92BA-485E-B7B3-48463041B192}" type="datetimeFigureOut">
              <a:rPr lang="en-US" smtClean="0"/>
              <a:pPr/>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97611-8803-4EB4-AB27-7F10B471D3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B00A40-92BA-485E-B7B3-48463041B192}" type="datetimeFigureOut">
              <a:rPr lang="en-US" smtClean="0"/>
              <a:pPr/>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97611-8803-4EB4-AB27-7F10B471D3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B00A40-92BA-485E-B7B3-48463041B192}" type="datetimeFigureOut">
              <a:rPr lang="en-US" smtClean="0"/>
              <a:pPr/>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97611-8803-4EB4-AB27-7F10B471D3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B00A40-92BA-485E-B7B3-48463041B192}" type="datetimeFigureOut">
              <a:rPr lang="en-US" smtClean="0"/>
              <a:pPr/>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97611-8803-4EB4-AB27-7F10B471D3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B00A40-92BA-485E-B7B3-48463041B192}" type="datetimeFigureOut">
              <a:rPr lang="en-US" smtClean="0"/>
              <a:pPr/>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97611-8803-4EB4-AB27-7F10B471D3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B00A40-92BA-485E-B7B3-48463041B192}" type="datetimeFigureOut">
              <a:rPr lang="en-US" smtClean="0"/>
              <a:pPr/>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297611-8803-4EB4-AB27-7F10B471D3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B00A40-92BA-485E-B7B3-48463041B192}" type="datetimeFigureOut">
              <a:rPr lang="en-US" smtClean="0"/>
              <a:pPr/>
              <a:t>5/1/2024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297611-8803-4EB4-AB27-7F10B471D3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B00A40-92BA-485E-B7B3-48463041B192}" type="datetimeFigureOut">
              <a:rPr lang="en-US" smtClean="0"/>
              <a:pPr/>
              <a:t>5/1/2024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297611-8803-4EB4-AB27-7F10B471D3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00A40-92BA-485E-B7B3-48463041B192}" type="datetimeFigureOut">
              <a:rPr lang="en-US" smtClean="0"/>
              <a:pPr/>
              <a:t>5/1/2024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297611-8803-4EB4-AB27-7F10B471D3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B00A40-92BA-485E-B7B3-48463041B192}" type="datetimeFigureOut">
              <a:rPr lang="en-US" smtClean="0"/>
              <a:pPr/>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297611-8803-4EB4-AB27-7F10B471D3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B00A40-92BA-485E-B7B3-48463041B192}" type="datetimeFigureOut">
              <a:rPr lang="en-US" smtClean="0"/>
              <a:pPr/>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297611-8803-4EB4-AB27-7F10B471D3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B00A40-92BA-485E-B7B3-48463041B192}" type="datetimeFigureOut">
              <a:rPr lang="en-US" smtClean="0"/>
              <a:pPr/>
              <a:t>5/1/2024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297611-8803-4EB4-AB27-7F10B471D3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1.bin"/><Relationship Id="rId4" Type="http://schemas.openxmlformats.org/officeDocument/2006/relationships/image" Target="../media/image2.gif"/></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hyperlink" Target="http://translationalseminars.utsa.edu/index.html" TargetMode="External"/><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hyperlink" Target="mailto:STRECH@uthscsa.edu" TargetMode="External"/><Relationship Id="rId5" Type="http://schemas.openxmlformats.org/officeDocument/2006/relationships/hyperlink" Target="mailto:ghosht@uthscsa.edu" TargetMode="Externa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gif"/><Relationship Id="rId4"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3"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4"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2" name="Rectangle 11"/>
          <p:cNvSpPr/>
          <p:nvPr/>
        </p:nvSpPr>
        <p:spPr>
          <a:xfrm>
            <a:off x="838200" y="609601"/>
            <a:ext cx="7467600" cy="5570756"/>
          </a:xfrm>
          <a:prstGeom prst="rect">
            <a:avLst/>
          </a:prstGeom>
        </p:spPr>
        <p:txBody>
          <a:bodyPr wrap="square">
            <a:spAutoFit/>
          </a:bodyPr>
          <a:lstStyle/>
          <a:p>
            <a:pPr algn="ctr"/>
            <a:r>
              <a:rPr lang="en-US" sz="2000" b="1" dirty="0">
                <a:solidFill>
                  <a:srgbClr val="0070C0"/>
                </a:solidFill>
                <a:latin typeface="Arial" pitchFamily="34" charset="0"/>
                <a:cs typeface="Arial" pitchFamily="34" charset="0"/>
              </a:rPr>
              <a:t>About the Seminar Series</a:t>
            </a:r>
          </a:p>
          <a:p>
            <a:pPr algn="ctr"/>
            <a:endParaRPr lang="en-US" sz="1600" b="1" dirty="0">
              <a:latin typeface="Arial" pitchFamily="34" charset="0"/>
              <a:cs typeface="Arial" pitchFamily="34" charset="0"/>
            </a:endParaRPr>
          </a:p>
          <a:p>
            <a:r>
              <a:rPr lang="en-US" sz="1600" dirty="0">
                <a:latin typeface="Arial" pitchFamily="34" charset="0"/>
                <a:cs typeface="Arial" pitchFamily="34" charset="0"/>
              </a:rPr>
              <a:t>Seminars in Translational Research (STRECH) is a collaborative project between the UTHSCSA Institute for Integration of Medicine and Science / Novel Clinical and Translational Methodologies and the UTSA Department of Biomedical Engineering and Research Centers in Minority Institutions program.</a:t>
            </a:r>
          </a:p>
          <a:p>
            <a:endParaRPr lang="en-US" sz="1600" dirty="0">
              <a:latin typeface="Arial" pitchFamily="34" charset="0"/>
              <a:cs typeface="Arial" pitchFamily="34" charset="0"/>
            </a:endParaRPr>
          </a:p>
          <a:p>
            <a:r>
              <a:rPr lang="en-US" sz="1600" dirty="0">
                <a:latin typeface="Arial" pitchFamily="34" charset="0"/>
                <a:cs typeface="Arial" pitchFamily="34" charset="0"/>
              </a:rPr>
              <a:t>The seminars will bring together investigators from basic, clinical, and social sciences to highlight the bidirectional and multiple stages of the scientific translation of research discoveries from the bench to the bedside and to the community. It will promote the formation of multidisciplinary teams from both institutions, and other IIMS partners in order to foster the development of innovative theories, approaches, and technologies in clinical and translational research.</a:t>
            </a:r>
            <a:br>
              <a:rPr lang="en-US" sz="1600" dirty="0">
                <a:latin typeface="Arial" pitchFamily="34" charset="0"/>
                <a:cs typeface="Arial" pitchFamily="34" charset="0"/>
              </a:rPr>
            </a:br>
            <a:br>
              <a:rPr lang="en-US" sz="1600" dirty="0">
                <a:latin typeface="Arial" pitchFamily="34" charset="0"/>
                <a:cs typeface="Arial" pitchFamily="34" charset="0"/>
              </a:rPr>
            </a:br>
            <a:r>
              <a:rPr lang="en-US" sz="1600" dirty="0">
                <a:latin typeface="Arial" pitchFamily="34" charset="0"/>
                <a:cs typeface="Arial" pitchFamily="34" charset="0"/>
              </a:rPr>
              <a:t>Seminars will be held the third Wednesday of each month (September through May) from 4:00-5:00 PM, including refreshments, alternating venues between the UTSA and UTHSCSA campuses.</a:t>
            </a:r>
          </a:p>
          <a:p>
            <a:endParaRPr lang="en-US" sz="1600" dirty="0">
              <a:latin typeface="Arial" pitchFamily="34" charset="0"/>
              <a:cs typeface="Arial" pitchFamily="34" charset="0"/>
            </a:endParaRPr>
          </a:p>
          <a:p>
            <a:r>
              <a:rPr lang="en-US" sz="1600" dirty="0">
                <a:latin typeface="Arial" pitchFamily="34" charset="0"/>
                <a:cs typeface="Arial" pitchFamily="34" charset="0"/>
              </a:rPr>
              <a:t>Thanks to the offices of the Vice Presidents for Research at UTSA and UTHSCSA for their generous support.</a:t>
            </a:r>
            <a:br>
              <a:rPr lang="en-US" sz="1600" dirty="0">
                <a:latin typeface="Arial" pitchFamily="34" charset="0"/>
                <a:cs typeface="Arial" pitchFamily="34" charset="0"/>
              </a:rPr>
            </a:br>
            <a:endParaRPr lang="en-US" sz="1600"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TextBox 10"/>
          <p:cNvSpPr txBox="1"/>
          <p:nvPr/>
        </p:nvSpPr>
        <p:spPr>
          <a:xfrm>
            <a:off x="3260596" y="2721114"/>
            <a:ext cx="2606804" cy="707886"/>
          </a:xfrm>
          <a:prstGeom prst="rect">
            <a:avLst/>
          </a:prstGeom>
          <a:noFill/>
        </p:spPr>
        <p:txBody>
          <a:bodyPr wrap="none" rtlCol="0">
            <a:spAutoFit/>
          </a:bodyPr>
          <a:lstStyle/>
          <a:p>
            <a:r>
              <a:rPr lang="en-US" sz="4000" b="1" dirty="0">
                <a:solidFill>
                  <a:srgbClr val="FF0000"/>
                </a:solidFill>
                <a:latin typeface="Arial" pitchFamily="34" charset="0"/>
                <a:cs typeface="Arial" pitchFamily="34" charset="0"/>
              </a:rPr>
              <a:t>Bob Clark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TextBox 10"/>
          <p:cNvSpPr txBox="1"/>
          <p:nvPr/>
        </p:nvSpPr>
        <p:spPr>
          <a:xfrm>
            <a:off x="1284378" y="457200"/>
            <a:ext cx="6792822" cy="1015663"/>
          </a:xfrm>
          <a:prstGeom prst="rect">
            <a:avLst/>
          </a:prstGeom>
          <a:noFill/>
          <a:ln w="28575">
            <a:solidFill>
              <a:schemeClr val="tx1"/>
            </a:solidFill>
          </a:ln>
        </p:spPr>
        <p:txBody>
          <a:bodyPr wrap="none" rtlCol="0">
            <a:spAutoFit/>
          </a:bodyPr>
          <a:lstStyle/>
          <a:p>
            <a:pPr algn="ctr"/>
            <a:r>
              <a:rPr lang="en-US" sz="2000" b="1" dirty="0">
                <a:solidFill>
                  <a:srgbClr val="00B0F0"/>
                </a:solidFill>
                <a:latin typeface="Arial" pitchFamily="34" charset="0"/>
                <a:cs typeface="Arial" pitchFamily="34" charset="0"/>
              </a:rPr>
              <a:t>Institute for Integration of Medicine &amp; Science</a:t>
            </a:r>
          </a:p>
          <a:p>
            <a:pPr algn="ctr"/>
            <a:r>
              <a:rPr lang="en-US" sz="2000" b="1" dirty="0">
                <a:solidFill>
                  <a:srgbClr val="00B0F0"/>
                </a:solidFill>
                <a:latin typeface="Arial" pitchFamily="34" charset="0"/>
                <a:cs typeface="Arial" pitchFamily="34" charset="0"/>
              </a:rPr>
              <a:t>academic home for our</a:t>
            </a:r>
          </a:p>
          <a:p>
            <a:pPr algn="ctr"/>
            <a:r>
              <a:rPr lang="en-US" sz="2000" b="1" dirty="0">
                <a:solidFill>
                  <a:srgbClr val="00B0F0"/>
                </a:solidFill>
                <a:latin typeface="Arial" pitchFamily="34" charset="0"/>
                <a:cs typeface="Arial" pitchFamily="34" charset="0"/>
              </a:rPr>
              <a:t>Clinical and Translational Science Award (NIH / NCRR)</a:t>
            </a:r>
          </a:p>
        </p:txBody>
      </p:sp>
      <p:sp>
        <p:nvSpPr>
          <p:cNvPr id="12" name="TextBox 11"/>
          <p:cNvSpPr txBox="1"/>
          <p:nvPr/>
        </p:nvSpPr>
        <p:spPr>
          <a:xfrm>
            <a:off x="1524088" y="1578114"/>
            <a:ext cx="5867312" cy="707886"/>
          </a:xfrm>
          <a:prstGeom prst="rect">
            <a:avLst/>
          </a:prstGeom>
          <a:noFill/>
        </p:spPr>
        <p:txBody>
          <a:bodyPr wrap="none" rtlCol="0">
            <a:spAutoFit/>
          </a:bodyPr>
          <a:lstStyle/>
          <a:p>
            <a:pPr algn="ctr"/>
            <a:r>
              <a:rPr lang="en-US" sz="2000" b="1" i="1" dirty="0">
                <a:solidFill>
                  <a:srgbClr val="0070C0"/>
                </a:solidFill>
                <a:latin typeface="Arial" pitchFamily="34" charset="0"/>
                <a:cs typeface="Arial" pitchFamily="34" charset="0"/>
              </a:rPr>
              <a:t>Programs, services, and funding opportunities</a:t>
            </a:r>
          </a:p>
          <a:p>
            <a:pPr algn="ctr"/>
            <a:r>
              <a:rPr lang="en-US" sz="2000" b="1" i="1" dirty="0">
                <a:solidFill>
                  <a:srgbClr val="0070C0"/>
                </a:solidFill>
                <a:latin typeface="Arial" pitchFamily="34" charset="0"/>
                <a:cs typeface="Arial" pitchFamily="34" charset="0"/>
              </a:rPr>
              <a:t>available to CTSA partner institutions</a:t>
            </a:r>
          </a:p>
        </p:txBody>
      </p:sp>
      <p:sp>
        <p:nvSpPr>
          <p:cNvPr id="13" name="TextBox 12"/>
          <p:cNvSpPr txBox="1"/>
          <p:nvPr/>
        </p:nvSpPr>
        <p:spPr>
          <a:xfrm>
            <a:off x="2429198" y="2401193"/>
            <a:ext cx="4451988" cy="3847207"/>
          </a:xfrm>
          <a:prstGeom prst="rect">
            <a:avLst/>
          </a:prstGeom>
          <a:noFill/>
        </p:spPr>
        <p:txBody>
          <a:bodyPr wrap="none" rtlCol="0">
            <a:spAutoFit/>
          </a:bodyPr>
          <a:lstStyle/>
          <a:p>
            <a:r>
              <a:rPr lang="en-US" sz="2000" dirty="0">
                <a:solidFill>
                  <a:srgbClr val="FF0000"/>
                </a:solidFill>
                <a:latin typeface="Arial" pitchFamily="34" charset="0"/>
                <a:cs typeface="Arial" pitchFamily="34" charset="0"/>
              </a:rPr>
              <a:t>Training and career development*</a:t>
            </a:r>
          </a:p>
          <a:p>
            <a:r>
              <a:rPr lang="en-US" sz="2000" dirty="0">
                <a:latin typeface="Arial" pitchFamily="34" charset="0"/>
                <a:cs typeface="Arial" pitchFamily="34" charset="0"/>
              </a:rPr>
              <a:t>	MSCI, </a:t>
            </a:r>
            <a:r>
              <a:rPr lang="en-US" sz="2000" dirty="0">
                <a:solidFill>
                  <a:srgbClr val="FF0000"/>
                </a:solidFill>
                <a:latin typeface="Arial" pitchFamily="34" charset="0"/>
                <a:cs typeface="Arial" pitchFamily="34" charset="0"/>
              </a:rPr>
              <a:t>TST*</a:t>
            </a:r>
            <a:r>
              <a:rPr lang="en-US" sz="2000" dirty="0">
                <a:latin typeface="Arial" pitchFamily="34" charset="0"/>
                <a:cs typeface="Arial" pitchFamily="34" charset="0"/>
              </a:rPr>
              <a:t>, </a:t>
            </a:r>
            <a:r>
              <a:rPr lang="en-US" sz="2000" dirty="0">
                <a:solidFill>
                  <a:srgbClr val="FF0000"/>
                </a:solidFill>
                <a:latin typeface="Arial" pitchFamily="34" charset="0"/>
                <a:cs typeface="Arial" pitchFamily="34" charset="0"/>
              </a:rPr>
              <a:t>KL2*</a:t>
            </a:r>
          </a:p>
          <a:p>
            <a:r>
              <a:rPr lang="en-US" sz="2000" dirty="0">
                <a:solidFill>
                  <a:srgbClr val="FF0000"/>
                </a:solidFill>
                <a:latin typeface="Arial" pitchFamily="34" charset="0"/>
                <a:cs typeface="Arial" pitchFamily="34" charset="0"/>
              </a:rPr>
              <a:t>Pilot projects*</a:t>
            </a:r>
          </a:p>
          <a:p>
            <a:r>
              <a:rPr lang="en-US" sz="2000" dirty="0">
                <a:latin typeface="Arial" pitchFamily="34" charset="0"/>
                <a:cs typeface="Arial" pitchFamily="34" charset="0"/>
              </a:rPr>
              <a:t>Biomedical informatics</a:t>
            </a:r>
          </a:p>
          <a:p>
            <a:r>
              <a:rPr lang="en-US" sz="2000" dirty="0">
                <a:latin typeface="Arial" pitchFamily="34" charset="0"/>
                <a:cs typeface="Arial" pitchFamily="34" charset="0"/>
              </a:rPr>
              <a:t>Biostatistics</a:t>
            </a:r>
          </a:p>
          <a:p>
            <a:r>
              <a:rPr lang="en-US" sz="2000" dirty="0">
                <a:latin typeface="Arial" pitchFamily="34" charset="0"/>
                <a:cs typeface="Arial" pitchFamily="34" charset="0"/>
              </a:rPr>
              <a:t>Research ethics</a:t>
            </a:r>
          </a:p>
          <a:p>
            <a:r>
              <a:rPr lang="en-US" sz="2000" dirty="0">
                <a:latin typeface="Arial" pitchFamily="34" charset="0"/>
                <a:cs typeface="Arial" pitchFamily="34" charset="0"/>
              </a:rPr>
              <a:t>Regulatory support</a:t>
            </a:r>
          </a:p>
          <a:p>
            <a:r>
              <a:rPr lang="en-US" sz="2000" dirty="0">
                <a:latin typeface="Arial" pitchFamily="34" charset="0"/>
                <a:cs typeface="Arial" pitchFamily="34" charset="0"/>
              </a:rPr>
              <a:t>Novel methodologies</a:t>
            </a:r>
          </a:p>
          <a:p>
            <a:r>
              <a:rPr lang="en-US" sz="2000" dirty="0">
                <a:solidFill>
                  <a:srgbClr val="FF0000"/>
                </a:solidFill>
                <a:latin typeface="Arial" pitchFamily="34" charset="0"/>
                <a:cs typeface="Arial" pitchFamily="34" charset="0"/>
              </a:rPr>
              <a:t>Translational technologies resources*</a:t>
            </a:r>
          </a:p>
          <a:p>
            <a:r>
              <a:rPr lang="en-US" sz="2000" dirty="0">
                <a:solidFill>
                  <a:srgbClr val="FF0000"/>
                </a:solidFill>
                <a:latin typeface="Arial" pitchFamily="34" charset="0"/>
                <a:cs typeface="Arial" pitchFamily="34" charset="0"/>
              </a:rPr>
              <a:t>Clinical research centers*</a:t>
            </a:r>
          </a:p>
          <a:p>
            <a:r>
              <a:rPr lang="en-US" sz="2000" dirty="0">
                <a:latin typeface="Arial" pitchFamily="34" charset="0"/>
                <a:cs typeface="Arial" pitchFamily="34" charset="0"/>
              </a:rPr>
              <a:t>Community engagement</a:t>
            </a:r>
          </a:p>
          <a:p>
            <a:pPr algn="ctr"/>
            <a:r>
              <a:rPr lang="en-US" sz="2400" dirty="0">
                <a:solidFill>
                  <a:srgbClr val="FF0000"/>
                </a:solidFill>
                <a:latin typeface="Arial" pitchFamily="34" charset="0"/>
                <a:cs typeface="Arial" pitchFamily="34" charset="0"/>
              </a:rPr>
              <a:t>* = funding available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2" name="TextBox 11"/>
          <p:cNvSpPr txBox="1"/>
          <p:nvPr/>
        </p:nvSpPr>
        <p:spPr>
          <a:xfrm>
            <a:off x="1126733" y="609600"/>
            <a:ext cx="7026667" cy="400110"/>
          </a:xfrm>
          <a:prstGeom prst="rect">
            <a:avLst/>
          </a:prstGeom>
          <a:noFill/>
        </p:spPr>
        <p:txBody>
          <a:bodyPr wrap="none" rtlCol="0">
            <a:spAutoFit/>
          </a:bodyPr>
          <a:lstStyle/>
          <a:p>
            <a:r>
              <a:rPr lang="en-US" sz="2000" b="1" dirty="0">
                <a:solidFill>
                  <a:srgbClr val="0070C0"/>
                </a:solidFill>
                <a:latin typeface="Arial" pitchFamily="34" charset="0"/>
                <a:cs typeface="Arial" pitchFamily="34" charset="0"/>
              </a:rPr>
              <a:t>IIMS / CTSA Training and Career Development programs</a:t>
            </a:r>
          </a:p>
        </p:txBody>
      </p:sp>
      <p:sp>
        <p:nvSpPr>
          <p:cNvPr id="13" name="TextBox 12"/>
          <p:cNvSpPr txBox="1"/>
          <p:nvPr/>
        </p:nvSpPr>
        <p:spPr>
          <a:xfrm>
            <a:off x="914400" y="1716881"/>
            <a:ext cx="7327647" cy="3693319"/>
          </a:xfrm>
          <a:prstGeom prst="rect">
            <a:avLst/>
          </a:prstGeom>
          <a:noFill/>
        </p:spPr>
        <p:txBody>
          <a:bodyPr wrap="none" rtlCol="0">
            <a:spAutoFit/>
          </a:bodyPr>
          <a:lstStyle/>
          <a:p>
            <a:r>
              <a:rPr lang="en-US" b="1" i="1" dirty="0">
                <a:solidFill>
                  <a:srgbClr val="C00000"/>
                </a:solidFill>
                <a:latin typeface="Arial" pitchFamily="34" charset="0"/>
                <a:cs typeface="Arial" pitchFamily="34" charset="0"/>
              </a:rPr>
              <a:t>Masters of Science in Clinical Investigation – MSCI</a:t>
            </a:r>
          </a:p>
          <a:p>
            <a:r>
              <a:rPr lang="en-US" dirty="0">
                <a:latin typeface="Arial" pitchFamily="34" charset="0"/>
                <a:cs typeface="Arial" pitchFamily="34" charset="0"/>
              </a:rPr>
              <a:t>	Formerly K30 grant</a:t>
            </a:r>
          </a:p>
          <a:p>
            <a:r>
              <a:rPr lang="en-US" dirty="0">
                <a:latin typeface="Arial" pitchFamily="34" charset="0"/>
                <a:cs typeface="Arial" pitchFamily="34" charset="0"/>
              </a:rPr>
              <a:t>	Didactics plus mentored research project</a:t>
            </a:r>
          </a:p>
          <a:p>
            <a:endParaRPr lang="en-US" dirty="0">
              <a:latin typeface="Arial" pitchFamily="34" charset="0"/>
              <a:cs typeface="Arial" pitchFamily="34" charset="0"/>
            </a:endParaRPr>
          </a:p>
          <a:p>
            <a:r>
              <a:rPr lang="en-US" b="1" i="1" dirty="0">
                <a:solidFill>
                  <a:srgbClr val="C00000"/>
                </a:solidFill>
                <a:latin typeface="Arial" pitchFamily="34" charset="0"/>
                <a:cs typeface="Arial" pitchFamily="34" charset="0"/>
              </a:rPr>
              <a:t>Translational Science Training – TST</a:t>
            </a:r>
          </a:p>
          <a:p>
            <a:r>
              <a:rPr lang="en-US" dirty="0">
                <a:latin typeface="Arial" pitchFamily="34" charset="0"/>
                <a:cs typeface="Arial" pitchFamily="34" charset="0"/>
              </a:rPr>
              <a:t>	UT System educational grant plus GSBS matching funds</a:t>
            </a:r>
          </a:p>
          <a:p>
            <a:r>
              <a:rPr lang="en-US" dirty="0">
                <a:latin typeface="Arial" pitchFamily="34" charset="0"/>
                <a:cs typeface="Arial" pitchFamily="34" charset="0"/>
              </a:rPr>
              <a:t>	Graduate student stipends (up to 6 per year)</a:t>
            </a:r>
          </a:p>
          <a:p>
            <a:endParaRPr lang="en-US" dirty="0">
              <a:latin typeface="Arial" pitchFamily="34" charset="0"/>
              <a:cs typeface="Arial" pitchFamily="34" charset="0"/>
            </a:endParaRPr>
          </a:p>
          <a:p>
            <a:r>
              <a:rPr lang="en-US" b="1" i="1" dirty="0">
                <a:solidFill>
                  <a:srgbClr val="C00000"/>
                </a:solidFill>
                <a:latin typeface="Arial" pitchFamily="34" charset="0"/>
                <a:cs typeface="Arial" pitchFamily="34" charset="0"/>
              </a:rPr>
              <a:t>Career Development Award – KL2</a:t>
            </a:r>
          </a:p>
          <a:p>
            <a:r>
              <a:rPr lang="en-US" dirty="0">
                <a:latin typeface="Arial" pitchFamily="34" charset="0"/>
                <a:cs typeface="Arial" pitchFamily="34" charset="0"/>
              </a:rPr>
              <a:t>	Senior fellow / junior faculty – 3 Clinical Scholars X 2 years</a:t>
            </a:r>
          </a:p>
          <a:p>
            <a:r>
              <a:rPr lang="en-US" dirty="0">
                <a:latin typeface="Arial" pitchFamily="34" charset="0"/>
                <a:cs typeface="Arial" pitchFamily="34" charset="0"/>
              </a:rPr>
              <a:t>	Mentored career development</a:t>
            </a:r>
          </a:p>
          <a:p>
            <a:r>
              <a:rPr lang="en-US" dirty="0">
                <a:latin typeface="Arial" pitchFamily="34" charset="0"/>
                <a:cs typeface="Arial" pitchFamily="34" charset="0"/>
              </a:rPr>
              <a:t>	Didactics, career skills support groups, research project</a:t>
            </a:r>
          </a:p>
          <a:p>
            <a:r>
              <a:rPr lang="en-US" dirty="0">
                <a:latin typeface="Arial" pitchFamily="34" charset="0"/>
                <a:cs typeface="Arial" pitchFamily="34" charset="0"/>
              </a:rPr>
              <a:t>	Effort and salary support – 75% (cost-sharing now permitted)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TextBox 10"/>
          <p:cNvSpPr txBox="1"/>
          <p:nvPr/>
        </p:nvSpPr>
        <p:spPr>
          <a:xfrm>
            <a:off x="2426851" y="609600"/>
            <a:ext cx="4431149" cy="400110"/>
          </a:xfrm>
          <a:prstGeom prst="rect">
            <a:avLst/>
          </a:prstGeom>
          <a:noFill/>
        </p:spPr>
        <p:txBody>
          <a:bodyPr wrap="none" rtlCol="0">
            <a:spAutoFit/>
          </a:bodyPr>
          <a:lstStyle/>
          <a:p>
            <a:r>
              <a:rPr lang="en-US" sz="2000" b="1" dirty="0">
                <a:solidFill>
                  <a:srgbClr val="0070C0"/>
                </a:solidFill>
                <a:latin typeface="Arial" pitchFamily="34" charset="0"/>
                <a:cs typeface="Arial" pitchFamily="34" charset="0"/>
              </a:rPr>
              <a:t>IIMS / CTSA Pilot Project program</a:t>
            </a:r>
          </a:p>
        </p:txBody>
      </p:sp>
      <p:sp>
        <p:nvSpPr>
          <p:cNvPr id="13" name="TextBox 12"/>
          <p:cNvSpPr txBox="1"/>
          <p:nvPr/>
        </p:nvSpPr>
        <p:spPr>
          <a:xfrm>
            <a:off x="609600" y="1600200"/>
            <a:ext cx="8138160" cy="5078313"/>
          </a:xfrm>
          <a:prstGeom prst="rect">
            <a:avLst/>
          </a:prstGeom>
          <a:noFill/>
        </p:spPr>
        <p:txBody>
          <a:bodyPr wrap="square" rtlCol="0">
            <a:spAutoFit/>
          </a:bodyPr>
          <a:lstStyle/>
          <a:p>
            <a:r>
              <a:rPr lang="en-US" b="1" i="1" dirty="0">
                <a:solidFill>
                  <a:srgbClr val="C00000"/>
                </a:solidFill>
                <a:latin typeface="Arial" pitchFamily="34" charset="0"/>
                <a:cs typeface="Arial" pitchFamily="34" charset="0"/>
              </a:rPr>
              <a:t>RFA issued annually to all CTSA partner institutions</a:t>
            </a:r>
          </a:p>
          <a:p>
            <a:r>
              <a:rPr lang="en-US" dirty="0">
                <a:latin typeface="Arial" pitchFamily="34" charset="0"/>
                <a:cs typeface="Arial" pitchFamily="34" charset="0"/>
              </a:rPr>
              <a:t>     One-year awards, up to $50K each (6+ awards)</a:t>
            </a:r>
          </a:p>
          <a:p>
            <a:r>
              <a:rPr lang="en-US" dirty="0">
                <a:latin typeface="Arial" pitchFamily="34" charset="0"/>
                <a:cs typeface="Arial" pitchFamily="34" charset="0"/>
              </a:rPr>
              <a:t>     ARRA 2009 supplement expected to add 3 to 6 awards X 2 years</a:t>
            </a:r>
          </a:p>
          <a:p>
            <a:endParaRPr lang="en-US" dirty="0">
              <a:latin typeface="Arial" pitchFamily="34" charset="0"/>
              <a:cs typeface="Arial" pitchFamily="34" charset="0"/>
            </a:endParaRPr>
          </a:p>
          <a:p>
            <a:r>
              <a:rPr lang="en-US" b="1" i="1" dirty="0">
                <a:solidFill>
                  <a:srgbClr val="C00000"/>
                </a:solidFill>
                <a:latin typeface="Arial" pitchFamily="34" charset="0"/>
                <a:cs typeface="Arial" pitchFamily="34" charset="0"/>
              </a:rPr>
              <a:t>Two-tiered peer review process</a:t>
            </a:r>
          </a:p>
          <a:p>
            <a:r>
              <a:rPr lang="en-US" dirty="0">
                <a:latin typeface="Arial" pitchFamily="34" charset="0"/>
                <a:cs typeface="Arial" pitchFamily="34" charset="0"/>
              </a:rPr>
              <a:t>     Scientific merit</a:t>
            </a:r>
          </a:p>
          <a:p>
            <a:r>
              <a:rPr lang="en-US" dirty="0">
                <a:latin typeface="Arial" pitchFamily="34" charset="0"/>
                <a:cs typeface="Arial" pitchFamily="34" charset="0"/>
              </a:rPr>
              <a:t>     Programmatic relevance and special emphasis areas</a:t>
            </a:r>
          </a:p>
          <a:p>
            <a:r>
              <a:rPr lang="en-US" dirty="0">
                <a:latin typeface="Arial" pitchFamily="34" charset="0"/>
                <a:cs typeface="Arial" pitchFamily="34" charset="0"/>
              </a:rPr>
              <a:t>	Novel methods, ethics, regulatory, community, informatics</a:t>
            </a:r>
          </a:p>
          <a:p>
            <a:endParaRPr lang="en-US" dirty="0">
              <a:latin typeface="Arial" pitchFamily="34" charset="0"/>
              <a:cs typeface="Arial" pitchFamily="34" charset="0"/>
            </a:endParaRPr>
          </a:p>
          <a:p>
            <a:r>
              <a:rPr lang="en-US" b="1" i="1" dirty="0">
                <a:solidFill>
                  <a:srgbClr val="C00000"/>
                </a:solidFill>
                <a:latin typeface="Arial" pitchFamily="34" charset="0"/>
                <a:cs typeface="Arial" pitchFamily="34" charset="0"/>
              </a:rPr>
              <a:t>Funding based on specified criteria</a:t>
            </a:r>
          </a:p>
          <a:p>
            <a:r>
              <a:rPr lang="en-US" dirty="0">
                <a:solidFill>
                  <a:schemeClr val="bg1">
                    <a:lumMod val="10000"/>
                  </a:schemeClr>
                </a:solidFill>
                <a:latin typeface="Arial" pitchFamily="34" charset="0"/>
                <a:cs typeface="Arial" pitchFamily="34" charset="0"/>
              </a:rPr>
              <a:t>     </a:t>
            </a:r>
            <a:r>
              <a:rPr lang="x-none">
                <a:solidFill>
                  <a:schemeClr val="bg1">
                    <a:lumMod val="10000"/>
                  </a:schemeClr>
                </a:solidFill>
                <a:latin typeface="Arial" pitchFamily="34" charset="0"/>
                <a:cs typeface="Arial" pitchFamily="34" charset="0"/>
              </a:rPr>
              <a:t>Significance, novelty</a:t>
            </a:r>
            <a:r>
              <a:rPr lang="en-US" dirty="0">
                <a:solidFill>
                  <a:schemeClr val="bg1">
                    <a:lumMod val="10000"/>
                  </a:schemeClr>
                </a:solidFill>
                <a:latin typeface="Arial" pitchFamily="34" charset="0"/>
                <a:cs typeface="Arial" pitchFamily="34" charset="0"/>
              </a:rPr>
              <a:t>,</a:t>
            </a:r>
            <a:r>
              <a:rPr lang="x-none">
                <a:solidFill>
                  <a:schemeClr val="bg1">
                    <a:lumMod val="10000"/>
                  </a:schemeClr>
                </a:solidFill>
                <a:latin typeface="Arial" pitchFamily="34" charset="0"/>
                <a:cs typeface="Arial" pitchFamily="34" charset="0"/>
              </a:rPr>
              <a:t> impact o</a:t>
            </a:r>
            <a:r>
              <a:rPr lang="en-US" dirty="0">
                <a:solidFill>
                  <a:schemeClr val="bg1">
                    <a:lumMod val="10000"/>
                  </a:schemeClr>
                </a:solidFill>
                <a:latin typeface="Arial" pitchFamily="34" charset="0"/>
                <a:cs typeface="Arial" pitchFamily="34" charset="0"/>
              </a:rPr>
              <a:t>n</a:t>
            </a:r>
            <a:r>
              <a:rPr lang="x-none">
                <a:solidFill>
                  <a:schemeClr val="bg1">
                    <a:lumMod val="10000"/>
                  </a:schemeClr>
                </a:solidFill>
                <a:latin typeface="Arial" pitchFamily="34" charset="0"/>
                <a:cs typeface="Arial" pitchFamily="34" charset="0"/>
              </a:rPr>
              <a:t> clinical outcomes</a:t>
            </a:r>
            <a:endParaRPr lang="en-US" dirty="0">
              <a:solidFill>
                <a:schemeClr val="bg1">
                  <a:lumMod val="10000"/>
                </a:schemeClr>
              </a:solidFill>
              <a:latin typeface="Arial" pitchFamily="34" charset="0"/>
              <a:cs typeface="Arial" pitchFamily="34" charset="0"/>
            </a:endParaRPr>
          </a:p>
          <a:p>
            <a:pPr marL="274320">
              <a:defRPr/>
            </a:pPr>
            <a:r>
              <a:rPr lang="x-none">
                <a:solidFill>
                  <a:schemeClr val="bg1">
                    <a:lumMod val="10000"/>
                  </a:schemeClr>
                </a:solidFill>
                <a:latin typeface="Arial" pitchFamily="34" charset="0"/>
                <a:cs typeface="Arial" pitchFamily="34" charset="0"/>
              </a:rPr>
              <a:t>Strength of design, feasibility, investigator</a:t>
            </a:r>
            <a:r>
              <a:rPr lang="en-US" dirty="0">
                <a:solidFill>
                  <a:schemeClr val="bg1">
                    <a:lumMod val="10000"/>
                  </a:schemeClr>
                </a:solidFill>
                <a:latin typeface="Arial" pitchFamily="34" charset="0"/>
                <a:cs typeface="Arial" pitchFamily="34" charset="0"/>
              </a:rPr>
              <a:t>,</a:t>
            </a:r>
            <a:r>
              <a:rPr lang="x-none">
                <a:solidFill>
                  <a:schemeClr val="bg1">
                    <a:lumMod val="10000"/>
                  </a:schemeClr>
                </a:solidFill>
                <a:latin typeface="Arial" pitchFamily="34" charset="0"/>
                <a:cs typeface="Arial" pitchFamily="34" charset="0"/>
              </a:rPr>
              <a:t> team</a:t>
            </a:r>
            <a:endParaRPr lang="en-US" dirty="0">
              <a:solidFill>
                <a:schemeClr val="bg1">
                  <a:lumMod val="10000"/>
                </a:schemeClr>
              </a:solidFill>
              <a:latin typeface="Arial" pitchFamily="34" charset="0"/>
              <a:cs typeface="Arial" pitchFamily="34" charset="0"/>
            </a:endParaRPr>
          </a:p>
          <a:p>
            <a:pPr marL="274320">
              <a:defRPr/>
            </a:pPr>
            <a:r>
              <a:rPr lang="en-US" dirty="0">
                <a:solidFill>
                  <a:schemeClr val="bg1">
                    <a:lumMod val="10000"/>
                  </a:schemeClr>
                </a:solidFill>
                <a:latin typeface="Arial" pitchFamily="34" charset="0"/>
                <a:cs typeface="Arial" pitchFamily="34" charset="0"/>
              </a:rPr>
              <a:t>U</a:t>
            </a:r>
            <a:r>
              <a:rPr lang="x-none">
                <a:solidFill>
                  <a:schemeClr val="bg1">
                    <a:lumMod val="10000"/>
                  </a:schemeClr>
                </a:solidFill>
                <a:latin typeface="Arial" pitchFamily="34" charset="0"/>
                <a:cs typeface="Arial" pitchFamily="34" charset="0"/>
              </a:rPr>
              <a:t>se</a:t>
            </a:r>
            <a:r>
              <a:rPr lang="en-US" dirty="0">
                <a:solidFill>
                  <a:schemeClr val="bg1">
                    <a:lumMod val="10000"/>
                  </a:schemeClr>
                </a:solidFill>
                <a:latin typeface="Arial" pitchFamily="34" charset="0"/>
                <a:cs typeface="Arial" pitchFamily="34" charset="0"/>
              </a:rPr>
              <a:t> and leveraging</a:t>
            </a:r>
            <a:r>
              <a:rPr lang="x-none">
                <a:solidFill>
                  <a:schemeClr val="bg1">
                    <a:lumMod val="10000"/>
                  </a:schemeClr>
                </a:solidFill>
                <a:latin typeface="Arial" pitchFamily="34" charset="0"/>
                <a:cs typeface="Arial" pitchFamily="34" charset="0"/>
              </a:rPr>
              <a:t> of IIMS resources</a:t>
            </a:r>
            <a:endParaRPr lang="en-US" dirty="0">
              <a:solidFill>
                <a:schemeClr val="bg1">
                  <a:lumMod val="10000"/>
                </a:schemeClr>
              </a:solidFill>
              <a:latin typeface="Arial" pitchFamily="34" charset="0"/>
              <a:cs typeface="Arial" pitchFamily="34" charset="0"/>
            </a:endParaRPr>
          </a:p>
          <a:p>
            <a:pPr marL="274320">
              <a:defRPr/>
            </a:pPr>
            <a:r>
              <a:rPr lang="en-US" dirty="0">
                <a:solidFill>
                  <a:schemeClr val="bg1">
                    <a:lumMod val="10000"/>
                  </a:schemeClr>
                </a:solidFill>
                <a:latin typeface="Arial" pitchFamily="34" charset="0"/>
                <a:cs typeface="Arial" pitchFamily="34" charset="0"/>
              </a:rPr>
              <a:t>C</a:t>
            </a:r>
            <a:r>
              <a:rPr lang="x-none">
                <a:solidFill>
                  <a:schemeClr val="bg1">
                    <a:lumMod val="10000"/>
                  </a:schemeClr>
                </a:solidFill>
                <a:latin typeface="Arial" pitchFamily="34" charset="0"/>
                <a:cs typeface="Arial" pitchFamily="34" charset="0"/>
              </a:rPr>
              <a:t>ontribution to career development of clinical</a:t>
            </a:r>
            <a:r>
              <a:rPr lang="en-US" dirty="0">
                <a:solidFill>
                  <a:schemeClr val="bg1">
                    <a:lumMod val="10000"/>
                  </a:schemeClr>
                </a:solidFill>
                <a:latin typeface="Arial" pitchFamily="34" charset="0"/>
                <a:cs typeface="Arial" pitchFamily="34" charset="0"/>
              </a:rPr>
              <a:t> </a:t>
            </a:r>
            <a:r>
              <a:rPr lang="x-none">
                <a:solidFill>
                  <a:schemeClr val="bg1">
                    <a:lumMod val="10000"/>
                  </a:schemeClr>
                </a:solidFill>
                <a:latin typeface="Arial" pitchFamily="34" charset="0"/>
                <a:cs typeface="Arial" pitchFamily="34" charset="0"/>
              </a:rPr>
              <a:t>/</a:t>
            </a:r>
            <a:r>
              <a:rPr lang="en-US" dirty="0">
                <a:solidFill>
                  <a:schemeClr val="bg1">
                    <a:lumMod val="10000"/>
                  </a:schemeClr>
                </a:solidFill>
                <a:latin typeface="Arial" pitchFamily="34" charset="0"/>
                <a:cs typeface="Arial" pitchFamily="34" charset="0"/>
              </a:rPr>
              <a:t> </a:t>
            </a:r>
            <a:r>
              <a:rPr lang="x-none">
                <a:solidFill>
                  <a:schemeClr val="bg1">
                    <a:lumMod val="10000"/>
                  </a:schemeClr>
                </a:solidFill>
                <a:latin typeface="Arial" pitchFamily="34" charset="0"/>
                <a:cs typeface="Arial" pitchFamily="34" charset="0"/>
              </a:rPr>
              <a:t>translational scientists</a:t>
            </a:r>
            <a:endParaRPr lang="en-US" dirty="0">
              <a:solidFill>
                <a:schemeClr val="bg1">
                  <a:lumMod val="10000"/>
                </a:schemeClr>
              </a:solidFill>
              <a:latin typeface="Arial" pitchFamily="34" charset="0"/>
              <a:cs typeface="Arial" pitchFamily="34" charset="0"/>
            </a:endParaRPr>
          </a:p>
          <a:p>
            <a:pPr marL="274320">
              <a:defRPr/>
            </a:pPr>
            <a:r>
              <a:rPr lang="x-none">
                <a:solidFill>
                  <a:schemeClr val="bg1">
                    <a:lumMod val="10000"/>
                  </a:schemeClr>
                </a:solidFill>
                <a:latin typeface="Arial" pitchFamily="34" charset="0"/>
                <a:cs typeface="Arial" pitchFamily="34" charset="0"/>
              </a:rPr>
              <a:t>Likelihood of future NIH or other competitive funding</a:t>
            </a:r>
            <a:endParaRPr lang="en-US" dirty="0">
              <a:solidFill>
                <a:schemeClr val="bg1">
                  <a:lumMod val="10000"/>
                </a:schemeClr>
              </a:solidFill>
              <a:latin typeface="Arial" pitchFamily="34" charset="0"/>
              <a:cs typeface="Arial" pitchFamily="34" charset="0"/>
            </a:endParaRPr>
          </a:p>
          <a:p>
            <a:endParaRPr lang="en-US" dirty="0">
              <a:latin typeface="Arial" pitchFamily="34" charset="0"/>
              <a:cs typeface="Arial" pitchFamily="34" charset="0"/>
            </a:endParaRPr>
          </a:p>
          <a:p>
            <a:endParaRPr lang="en-US" dirty="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TextBox 10"/>
          <p:cNvSpPr txBox="1"/>
          <p:nvPr/>
        </p:nvSpPr>
        <p:spPr>
          <a:xfrm>
            <a:off x="1424469" y="609600"/>
            <a:ext cx="6424131" cy="400110"/>
          </a:xfrm>
          <a:prstGeom prst="rect">
            <a:avLst/>
          </a:prstGeom>
          <a:noFill/>
        </p:spPr>
        <p:txBody>
          <a:bodyPr wrap="none" rtlCol="0">
            <a:spAutoFit/>
          </a:bodyPr>
          <a:lstStyle/>
          <a:p>
            <a:r>
              <a:rPr lang="en-US" sz="2000" b="1" dirty="0">
                <a:solidFill>
                  <a:srgbClr val="0070C0"/>
                </a:solidFill>
                <a:latin typeface="Arial" pitchFamily="34" charset="0"/>
                <a:cs typeface="Arial" pitchFamily="34" charset="0"/>
              </a:rPr>
              <a:t>IIMS / CTSA Translational Technologies Resources</a:t>
            </a:r>
          </a:p>
        </p:txBody>
      </p:sp>
      <p:sp>
        <p:nvSpPr>
          <p:cNvPr id="12" name="TextBox 11"/>
          <p:cNvSpPr txBox="1"/>
          <p:nvPr/>
        </p:nvSpPr>
        <p:spPr>
          <a:xfrm>
            <a:off x="609600" y="1600200"/>
            <a:ext cx="8138160" cy="3931920"/>
          </a:xfrm>
          <a:prstGeom prst="rect">
            <a:avLst/>
          </a:prstGeom>
          <a:noFill/>
        </p:spPr>
        <p:txBody>
          <a:bodyPr wrap="square" rtlCol="0">
            <a:spAutoFit/>
          </a:bodyPr>
          <a:lstStyle/>
          <a:p>
            <a:r>
              <a:rPr lang="en-US" b="1" i="1" dirty="0">
                <a:solidFill>
                  <a:srgbClr val="C00000"/>
                </a:solidFill>
                <a:latin typeface="Arial" pitchFamily="34" charset="0"/>
                <a:cs typeface="Arial" pitchFamily="34" charset="0"/>
              </a:rPr>
              <a:t>RFA issued semi-annually to all CTSA partner institutions</a:t>
            </a:r>
          </a:p>
          <a:p>
            <a:r>
              <a:rPr lang="en-US" dirty="0">
                <a:latin typeface="Arial" pitchFamily="34" charset="0"/>
                <a:cs typeface="Arial" pitchFamily="34" charset="0"/>
              </a:rPr>
              <a:t>     Six month awards, up to $10K each (25-30 awards)</a:t>
            </a:r>
          </a:p>
          <a:p>
            <a:endParaRPr lang="en-US" dirty="0">
              <a:latin typeface="Arial" pitchFamily="34" charset="0"/>
              <a:cs typeface="Arial" pitchFamily="34" charset="0"/>
            </a:endParaRPr>
          </a:p>
          <a:p>
            <a:r>
              <a:rPr lang="en-US" b="1" i="1" dirty="0">
                <a:solidFill>
                  <a:srgbClr val="C00000"/>
                </a:solidFill>
                <a:latin typeface="Arial" pitchFamily="34" charset="0"/>
                <a:cs typeface="Arial" pitchFamily="34" charset="0"/>
              </a:rPr>
              <a:t>Two-tiered peer review process</a:t>
            </a:r>
            <a:endParaRPr lang="en-US" dirty="0">
              <a:latin typeface="Arial" pitchFamily="34" charset="0"/>
              <a:cs typeface="Arial" pitchFamily="34" charset="0"/>
            </a:endParaRPr>
          </a:p>
          <a:p>
            <a:r>
              <a:rPr lang="en-US" dirty="0">
                <a:latin typeface="Arial" pitchFamily="34" charset="0"/>
                <a:cs typeface="Arial" pitchFamily="34" charset="0"/>
              </a:rPr>
              <a:t>     IIMS TTR Key Function committee</a:t>
            </a:r>
          </a:p>
          <a:p>
            <a:r>
              <a:rPr lang="en-US" dirty="0">
                <a:latin typeface="Arial" pitchFamily="34" charset="0"/>
                <a:cs typeface="Arial" pitchFamily="34" charset="0"/>
              </a:rPr>
              <a:t>     Scientists with expertise in the requested technology</a:t>
            </a:r>
          </a:p>
          <a:p>
            <a:endParaRPr lang="en-US" dirty="0">
              <a:latin typeface="Arial" pitchFamily="34" charset="0"/>
              <a:cs typeface="Arial" pitchFamily="34" charset="0"/>
            </a:endParaRPr>
          </a:p>
          <a:p>
            <a:r>
              <a:rPr lang="en-US" b="1" i="1" dirty="0">
                <a:solidFill>
                  <a:srgbClr val="C00000"/>
                </a:solidFill>
                <a:latin typeface="Arial" pitchFamily="34" charset="0"/>
                <a:cs typeface="Arial" pitchFamily="34" charset="0"/>
              </a:rPr>
              <a:t>Funding based on specified criteria</a:t>
            </a:r>
          </a:p>
          <a:p>
            <a:r>
              <a:rPr lang="en-US" dirty="0">
                <a:solidFill>
                  <a:schemeClr val="bg1">
                    <a:lumMod val="10000"/>
                  </a:schemeClr>
                </a:solidFill>
                <a:latin typeface="Arial" pitchFamily="34" charset="0"/>
                <a:cs typeface="Arial" pitchFamily="34" charset="0"/>
              </a:rPr>
              <a:t>     </a:t>
            </a:r>
            <a:r>
              <a:rPr lang="en-US" dirty="0">
                <a:latin typeface="Arial" pitchFamily="34" charset="0"/>
                <a:cs typeface="Arial" pitchFamily="34" charset="0"/>
              </a:rPr>
              <a:t>Impact on the advancement of translational science</a:t>
            </a:r>
          </a:p>
          <a:p>
            <a:r>
              <a:rPr lang="en-US" dirty="0">
                <a:latin typeface="Arial" pitchFamily="34" charset="0"/>
                <a:cs typeface="Arial" pitchFamily="34" charset="0"/>
              </a:rPr>
              <a:t>     Appropriate and effective use of the technology resource</a:t>
            </a:r>
          </a:p>
          <a:p>
            <a:endParaRPr lang="en-US" dirty="0">
              <a:latin typeface="Arial" pitchFamily="34" charset="0"/>
              <a:cs typeface="Arial" pitchFamily="34" charset="0"/>
            </a:endParaRPr>
          </a:p>
          <a:p>
            <a:r>
              <a:rPr lang="en-US" b="1" i="1" dirty="0">
                <a:solidFill>
                  <a:srgbClr val="C00000"/>
                </a:solidFill>
                <a:latin typeface="Arial" pitchFamily="34" charset="0"/>
                <a:cs typeface="Arial" pitchFamily="34" charset="0"/>
              </a:rPr>
              <a:t>Funding mechanism</a:t>
            </a:r>
          </a:p>
          <a:p>
            <a:pPr marL="274320"/>
            <a:r>
              <a:rPr lang="en-US" dirty="0">
                <a:latin typeface="Arial" pitchFamily="34" charset="0"/>
                <a:cs typeface="Arial" pitchFamily="34" charset="0"/>
              </a:rPr>
              <a:t>Funds encumbered, then paid directly to the core resource as services on     the project are rendered. </a:t>
            </a:r>
          </a:p>
          <a:p>
            <a:endParaRPr lang="en-US" dirty="0">
              <a:latin typeface="Arial" pitchFamily="34" charset="0"/>
              <a:cs typeface="Arial" pitchFamily="34" charset="0"/>
            </a:endParaRPr>
          </a:p>
          <a:p>
            <a:endParaRPr lang="en-US" dirty="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TextBox 10"/>
          <p:cNvSpPr txBox="1"/>
          <p:nvPr/>
        </p:nvSpPr>
        <p:spPr>
          <a:xfrm>
            <a:off x="2169741" y="609600"/>
            <a:ext cx="4916859" cy="400110"/>
          </a:xfrm>
          <a:prstGeom prst="rect">
            <a:avLst/>
          </a:prstGeom>
          <a:noFill/>
        </p:spPr>
        <p:txBody>
          <a:bodyPr wrap="none" rtlCol="0">
            <a:spAutoFit/>
          </a:bodyPr>
          <a:lstStyle/>
          <a:p>
            <a:r>
              <a:rPr lang="en-US" sz="2000" b="1" dirty="0">
                <a:solidFill>
                  <a:srgbClr val="0070C0"/>
                </a:solidFill>
                <a:latin typeface="Arial" pitchFamily="34" charset="0"/>
                <a:cs typeface="Arial" pitchFamily="34" charset="0"/>
              </a:rPr>
              <a:t>IIMS / CTSA Clinical Research Centers</a:t>
            </a:r>
          </a:p>
        </p:txBody>
      </p:sp>
      <p:sp>
        <p:nvSpPr>
          <p:cNvPr id="12" name="TextBox 11"/>
          <p:cNvSpPr txBox="1"/>
          <p:nvPr/>
        </p:nvSpPr>
        <p:spPr>
          <a:xfrm>
            <a:off x="533400" y="1676400"/>
            <a:ext cx="8138160" cy="4524315"/>
          </a:xfrm>
          <a:prstGeom prst="rect">
            <a:avLst/>
          </a:prstGeom>
          <a:noFill/>
        </p:spPr>
        <p:txBody>
          <a:bodyPr wrap="square" rtlCol="0">
            <a:spAutoFit/>
          </a:bodyPr>
          <a:lstStyle/>
          <a:p>
            <a:r>
              <a:rPr lang="en-US" b="1" i="1" dirty="0">
                <a:solidFill>
                  <a:srgbClr val="C00000"/>
                </a:solidFill>
                <a:latin typeface="Arial" pitchFamily="34" charset="0"/>
                <a:cs typeface="Arial" pitchFamily="34" charset="0"/>
              </a:rPr>
              <a:t>Several CRCs operated by IIMS / CTSA</a:t>
            </a:r>
          </a:p>
          <a:p>
            <a:r>
              <a:rPr lang="en-US" dirty="0">
                <a:latin typeface="Arial" pitchFamily="34" charset="0"/>
                <a:cs typeface="Arial" pitchFamily="34" charset="0"/>
              </a:rPr>
              <a:t>     Adult units – BRU (VA Hospital), FORU (Carrington Bldg), MARC, H-RAHC</a:t>
            </a:r>
          </a:p>
          <a:p>
            <a:r>
              <a:rPr lang="en-US" dirty="0">
                <a:latin typeface="Arial" pitchFamily="34" charset="0"/>
                <a:cs typeface="Arial" pitchFamily="34" charset="0"/>
              </a:rPr>
              <a:t>     Pediatric unit – CHART (CSRCH)</a:t>
            </a:r>
          </a:p>
          <a:p>
            <a:endParaRPr lang="en-US" dirty="0">
              <a:latin typeface="Arial" pitchFamily="34" charset="0"/>
              <a:cs typeface="Arial" pitchFamily="34" charset="0"/>
            </a:endParaRPr>
          </a:p>
          <a:p>
            <a:r>
              <a:rPr lang="en-US" b="1" i="1" dirty="0">
                <a:solidFill>
                  <a:srgbClr val="C00000"/>
                </a:solidFill>
                <a:latin typeface="Arial" pitchFamily="34" charset="0"/>
                <a:cs typeface="Arial" pitchFamily="34" charset="0"/>
              </a:rPr>
              <a:t>Full range of services available in support of human subjects research</a:t>
            </a:r>
          </a:p>
          <a:p>
            <a:r>
              <a:rPr lang="en-US" dirty="0">
                <a:latin typeface="Arial" pitchFamily="34" charset="0"/>
                <a:cs typeface="Arial" pitchFamily="34" charset="0"/>
              </a:rPr>
              <a:t>     Projects generally have peer-reviewed funding</a:t>
            </a:r>
          </a:p>
          <a:p>
            <a:r>
              <a:rPr lang="en-US" dirty="0">
                <a:latin typeface="Arial" pitchFamily="34" charset="0"/>
                <a:cs typeface="Arial" pitchFamily="34" charset="0"/>
              </a:rPr>
              <a:t>     Industry-funded projects also accepted on cost reimbursement basis</a:t>
            </a:r>
          </a:p>
          <a:p>
            <a:endParaRPr lang="en-US" dirty="0">
              <a:latin typeface="Arial" pitchFamily="34" charset="0"/>
              <a:cs typeface="Arial" pitchFamily="34" charset="0"/>
            </a:endParaRPr>
          </a:p>
          <a:p>
            <a:r>
              <a:rPr lang="en-US" b="1" i="1" dirty="0">
                <a:solidFill>
                  <a:srgbClr val="C00000"/>
                </a:solidFill>
                <a:latin typeface="Arial" pitchFamily="34" charset="0"/>
                <a:cs typeface="Arial" pitchFamily="34" charset="0"/>
              </a:rPr>
              <a:t>Cost-sharing between IIMS / CTSA and investigator’s grant funds</a:t>
            </a:r>
          </a:p>
          <a:p>
            <a:r>
              <a:rPr lang="en-US" dirty="0">
                <a:solidFill>
                  <a:schemeClr val="bg1">
                    <a:lumMod val="10000"/>
                  </a:schemeClr>
                </a:solidFill>
                <a:latin typeface="Arial" pitchFamily="34" charset="0"/>
                <a:cs typeface="Arial" pitchFamily="34" charset="0"/>
              </a:rPr>
              <a:t>     Necessitated by budget cuts under CTSA, relative to GCRC mechanism</a:t>
            </a:r>
          </a:p>
          <a:p>
            <a:pPr marL="274320">
              <a:defRPr/>
            </a:pPr>
            <a:r>
              <a:rPr lang="en-US" dirty="0">
                <a:solidFill>
                  <a:schemeClr val="bg1">
                    <a:lumMod val="10000"/>
                  </a:schemeClr>
                </a:solidFill>
                <a:latin typeface="Arial" pitchFamily="34" charset="0"/>
                <a:cs typeface="Arial" pitchFamily="34" charset="0"/>
              </a:rPr>
              <a:t>Prospective planning and negotiation of cost-sharing arrangements</a:t>
            </a:r>
          </a:p>
          <a:p>
            <a:pPr marL="274320">
              <a:defRPr/>
            </a:pPr>
            <a:r>
              <a:rPr lang="en-US" dirty="0">
                <a:solidFill>
                  <a:schemeClr val="bg1">
                    <a:lumMod val="10000"/>
                  </a:schemeClr>
                </a:solidFill>
                <a:latin typeface="Arial" pitchFamily="34" charset="0"/>
                <a:cs typeface="Arial" pitchFamily="34" charset="0"/>
              </a:rPr>
              <a:t>Graded scale of cost-sharing proportion based primarily on funding</a:t>
            </a:r>
          </a:p>
          <a:p>
            <a:pPr marL="274320">
              <a:defRPr/>
            </a:pPr>
            <a:r>
              <a:rPr lang="en-US" dirty="0">
                <a:solidFill>
                  <a:schemeClr val="bg1">
                    <a:lumMod val="10000"/>
                  </a:schemeClr>
                </a:solidFill>
                <a:latin typeface="Arial" pitchFamily="34" charset="0"/>
                <a:cs typeface="Arial" pitchFamily="34" charset="0"/>
              </a:rPr>
              <a:t>     agency, available budget, and relevance to IIMS / CTSA programs</a:t>
            </a:r>
          </a:p>
          <a:p>
            <a:r>
              <a:rPr lang="en-US" dirty="0">
                <a:latin typeface="Arial" pitchFamily="34" charset="0"/>
                <a:cs typeface="Arial" pitchFamily="34" charset="0"/>
              </a:rPr>
              <a:t>     </a:t>
            </a:r>
          </a:p>
          <a:p>
            <a:endParaRPr lang="en-US" dirty="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TextBox 10"/>
          <p:cNvSpPr txBox="1"/>
          <p:nvPr/>
        </p:nvSpPr>
        <p:spPr>
          <a:xfrm>
            <a:off x="3200400" y="2873514"/>
            <a:ext cx="2667000" cy="707886"/>
          </a:xfrm>
          <a:prstGeom prst="rect">
            <a:avLst/>
          </a:prstGeom>
          <a:noFill/>
        </p:spPr>
        <p:txBody>
          <a:bodyPr wrap="square" rtlCol="0">
            <a:spAutoFit/>
          </a:bodyPr>
          <a:lstStyle/>
          <a:p>
            <a:r>
              <a:rPr lang="en-US" sz="4000" b="1" dirty="0">
                <a:solidFill>
                  <a:srgbClr val="FF0000"/>
                </a:solidFill>
                <a:latin typeface="Arial" pitchFamily="34" charset="0"/>
                <a:cs typeface="Arial" pitchFamily="34" charset="0"/>
              </a:rPr>
              <a:t>Andy Tsin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Rectangle 2"/>
          <p:cNvSpPr txBox="1">
            <a:spLocks noChangeArrowheads="1"/>
          </p:cNvSpPr>
          <p:nvPr/>
        </p:nvSpPr>
        <p:spPr>
          <a:xfrm>
            <a:off x="2133600" y="533400"/>
            <a:ext cx="49530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br>
              <a:rPr kumimoji="0" lang="en-US" sz="1600" b="1" i="0" u="none" strike="noStrike" kern="1200" cap="none" spc="0" normalizeH="0" baseline="0" noProof="0" dirty="0">
                <a:ln>
                  <a:noFill/>
                </a:ln>
                <a:solidFill>
                  <a:schemeClr val="tx1"/>
                </a:solidFill>
                <a:effectLst/>
                <a:uLnTx/>
                <a:uFillTx/>
                <a:latin typeface="+mj-lt"/>
                <a:ea typeface="+mj-ea"/>
                <a:cs typeface="+mj-cs"/>
              </a:rPr>
            </a:br>
            <a:br>
              <a:rPr kumimoji="0" lang="en-US" sz="1600" b="1" i="0" u="none" strike="noStrike" kern="1200" cap="none" spc="0" normalizeH="0" baseline="0" noProof="0" dirty="0">
                <a:ln>
                  <a:noFill/>
                </a:ln>
                <a:solidFill>
                  <a:schemeClr val="tx1"/>
                </a:solidFill>
                <a:effectLst/>
                <a:uLnTx/>
                <a:uFillTx/>
                <a:latin typeface="+mj-lt"/>
                <a:ea typeface="+mj-ea"/>
                <a:cs typeface="+mj-cs"/>
              </a:rPr>
            </a:br>
            <a:r>
              <a:rPr kumimoji="0" lang="en-US" sz="1600" b="1" i="0" u="none" strike="noStrike" kern="1200" cap="none" spc="0" normalizeH="0" baseline="0" noProof="0" dirty="0">
                <a:ln>
                  <a:noFill/>
                </a:ln>
                <a:solidFill>
                  <a:schemeClr val="tx1"/>
                </a:solidFill>
                <a:effectLst/>
                <a:uLnTx/>
                <a:uFillTx/>
                <a:latin typeface="+mj-lt"/>
                <a:ea typeface="+mj-ea"/>
                <a:cs typeface="+mj-cs"/>
              </a:rPr>
              <a:t>NIH </a:t>
            </a:r>
            <a:r>
              <a:rPr kumimoji="0" lang="en-US" sz="1600" b="1" i="0" u="sng" strike="noStrike" kern="1200" cap="none" spc="0" normalizeH="0" baseline="0" noProof="0" dirty="0">
                <a:ln>
                  <a:noFill/>
                </a:ln>
                <a:solidFill>
                  <a:schemeClr val="tx1"/>
                </a:solidFill>
                <a:effectLst/>
                <a:uLnTx/>
                <a:uFillTx/>
                <a:latin typeface="+mj-lt"/>
                <a:ea typeface="+mj-ea"/>
                <a:cs typeface="+mj-cs"/>
              </a:rPr>
              <a:t>Competitive Research (SCORE) Program</a:t>
            </a:r>
            <a:r>
              <a:rPr kumimoji="0" lang="en-US" sz="1600" b="1" i="0" u="none" strike="noStrike" kern="1200" cap="none" spc="0" normalizeH="0" baseline="0" noProof="0" dirty="0">
                <a:ln>
                  <a:noFill/>
                </a:ln>
                <a:solidFill>
                  <a:schemeClr val="tx1"/>
                </a:solidFill>
                <a:effectLst/>
                <a:uLnTx/>
                <a:uFillTx/>
                <a:latin typeface="+mj-lt"/>
                <a:ea typeface="+mj-ea"/>
                <a:cs typeface="+mj-cs"/>
              </a:rPr>
              <a:t> at UTSA</a:t>
            </a:r>
            <a:br>
              <a:rPr kumimoji="0" lang="en-US" sz="1600" b="1" i="0" u="none" strike="noStrike" kern="1200" cap="none" spc="0" normalizeH="0" baseline="0" noProof="0" dirty="0">
                <a:ln>
                  <a:noFill/>
                </a:ln>
                <a:solidFill>
                  <a:schemeClr val="tx1"/>
                </a:solidFill>
                <a:effectLst/>
                <a:uLnTx/>
                <a:uFillTx/>
                <a:latin typeface="+mj-lt"/>
                <a:ea typeface="+mj-ea"/>
                <a:cs typeface="+mj-cs"/>
              </a:rPr>
            </a:br>
            <a:br>
              <a:rPr kumimoji="0" lang="en-US" sz="1600" b="1" i="0" u="none" strike="noStrike" kern="1200" cap="none" spc="0" normalizeH="0" baseline="0" noProof="0" dirty="0">
                <a:ln>
                  <a:noFill/>
                </a:ln>
                <a:solidFill>
                  <a:schemeClr val="tx1"/>
                </a:solidFill>
                <a:effectLst/>
                <a:uLnTx/>
                <a:uFillTx/>
                <a:latin typeface="+mj-lt"/>
                <a:ea typeface="+mj-ea"/>
                <a:cs typeface="+mj-cs"/>
              </a:rPr>
            </a:br>
            <a:endParaRPr kumimoji="0" lang="en-US" sz="1600" b="1"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12" name="Group 74"/>
          <p:cNvGraphicFramePr>
            <a:graphicFrameLocks noGrp="1"/>
          </p:cNvGraphicFramePr>
          <p:nvPr/>
        </p:nvGraphicFramePr>
        <p:xfrm>
          <a:off x="1600200" y="975360"/>
          <a:ext cx="6172199" cy="853440"/>
        </p:xfrm>
        <a:graphic>
          <a:graphicData uri="http://schemas.openxmlformats.org/drawingml/2006/table">
            <a:tbl>
              <a:tblPr/>
              <a:tblGrid>
                <a:gridCol w="225812">
                  <a:extLst>
                    <a:ext uri="{9D8B030D-6E8A-4147-A177-3AD203B41FA5}">
                      <a16:colId xmlns:a16="http://schemas.microsoft.com/office/drawing/2014/main" val="20000"/>
                    </a:ext>
                  </a:extLst>
                </a:gridCol>
                <a:gridCol w="5720575">
                  <a:extLst>
                    <a:ext uri="{9D8B030D-6E8A-4147-A177-3AD203B41FA5}">
                      <a16:colId xmlns:a16="http://schemas.microsoft.com/office/drawing/2014/main" val="20001"/>
                    </a:ext>
                  </a:extLst>
                </a:gridCol>
                <a:gridCol w="225812">
                  <a:extLst>
                    <a:ext uri="{9D8B030D-6E8A-4147-A177-3AD203B41FA5}">
                      <a16:colId xmlns:a16="http://schemas.microsoft.com/office/drawing/2014/main" val="20002"/>
                    </a:ext>
                  </a:extLst>
                </a:gridCol>
              </a:tblGrid>
              <a:tr h="85344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horzOverflow="overflow">
                    <a:lnL cap="flat">
                      <a:noFill/>
                    </a:lnL>
                    <a:lnR w="12700" cap="flat" cmpd="sng" algn="ctr">
                      <a:solidFill>
                        <a:srgbClr val="000000"/>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cs typeface="Times New Roman" pitchFamily="18" charset="0"/>
                        </a:rPr>
                        <a:t>MISSION of the MBRS Program:</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to significantly increase the number of under-represented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minorities conducting biomedical research.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3" name="Group 72"/>
          <p:cNvGraphicFramePr>
            <a:graphicFrameLocks noGrp="1"/>
          </p:cNvGraphicFramePr>
          <p:nvPr/>
        </p:nvGraphicFramePr>
        <p:xfrm>
          <a:off x="1295400" y="2057400"/>
          <a:ext cx="6705600" cy="762000"/>
        </p:xfrm>
        <a:graphic>
          <a:graphicData uri="http://schemas.openxmlformats.org/drawingml/2006/table">
            <a:tbl>
              <a:tblPr/>
              <a:tblGrid>
                <a:gridCol w="245327">
                  <a:extLst>
                    <a:ext uri="{9D8B030D-6E8A-4147-A177-3AD203B41FA5}">
                      <a16:colId xmlns:a16="http://schemas.microsoft.com/office/drawing/2014/main" val="20000"/>
                    </a:ext>
                  </a:extLst>
                </a:gridCol>
                <a:gridCol w="6217902">
                  <a:extLst>
                    <a:ext uri="{9D8B030D-6E8A-4147-A177-3AD203B41FA5}">
                      <a16:colId xmlns:a16="http://schemas.microsoft.com/office/drawing/2014/main" val="20001"/>
                    </a:ext>
                  </a:extLst>
                </a:gridCol>
                <a:gridCol w="242371">
                  <a:extLst>
                    <a:ext uri="{9D8B030D-6E8A-4147-A177-3AD203B41FA5}">
                      <a16:colId xmlns:a16="http://schemas.microsoft.com/office/drawing/2014/main" val="20002"/>
                    </a:ext>
                  </a:extLst>
                </a:gridCol>
              </a:tblGrid>
              <a:tr h="7620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dirty="0">
                        <a:ln>
                          <a:noFill/>
                        </a:ln>
                        <a:solidFill>
                          <a:schemeClr val="tx1"/>
                        </a:solidFill>
                        <a:effectLst/>
                        <a:latin typeface="Arial" charset="0"/>
                      </a:endParaRPr>
                    </a:p>
                  </a:txBody>
                  <a:tcPr horzOverflow="overflow">
                    <a:lnL cap="flat">
                      <a:noFill/>
                    </a:lnL>
                    <a:lnR w="12700" cap="flat" cmpd="sng" algn="ctr">
                      <a:solidFill>
                        <a:srgbClr val="000000"/>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cs typeface="Times New Roman" pitchFamily="18" charset="0"/>
                        </a:rPr>
                        <a:t>GOAL of the SCORE Program at UTSA: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cs typeface="Times New Roman" pitchFamily="18" charset="0"/>
                        </a:rPr>
                        <a:t>to develop biomedical research capability of the faculty.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4" name="Rectangle 50"/>
          <p:cNvSpPr>
            <a:spLocks noChangeArrowheads="1"/>
          </p:cNvSpPr>
          <p:nvPr/>
        </p:nvSpPr>
        <p:spPr bwMode="auto">
          <a:xfrm>
            <a:off x="1981200" y="2971800"/>
            <a:ext cx="5257800" cy="307777"/>
          </a:xfrm>
          <a:prstGeom prst="rect">
            <a:avLst/>
          </a:prstGeom>
          <a:noFill/>
          <a:ln w="9525">
            <a:noFill/>
            <a:miter lim="800000"/>
            <a:headEnd/>
            <a:tailEnd/>
          </a:ln>
          <a:effectLst/>
        </p:spPr>
        <p:txBody>
          <a:bodyPr wrap="square" lIns="457056" tIns="0" rIns="0" bIns="0" anchor="ctr">
            <a:spAutoFit/>
          </a:bodyPr>
          <a:lstStyle/>
          <a:p>
            <a:r>
              <a:rPr lang="en-US" sz="2000" b="1" dirty="0">
                <a:latin typeface="Times New Roman" pitchFamily="18" charset="0"/>
                <a:cs typeface="Times New Roman" pitchFamily="18" charset="0"/>
              </a:rPr>
              <a:t>Measurable Objectives  </a:t>
            </a:r>
            <a:r>
              <a:rPr lang="en-US" sz="2000" dirty="0">
                <a:latin typeface="Times New Roman" pitchFamily="18" charset="0"/>
                <a:cs typeface="Times New Roman" pitchFamily="18" charset="0"/>
              </a:rPr>
              <a:t>(per project/per year)</a:t>
            </a:r>
            <a:endParaRPr lang="en-US" sz="2000" dirty="0"/>
          </a:p>
        </p:txBody>
      </p:sp>
      <p:graphicFrame>
        <p:nvGraphicFramePr>
          <p:cNvPr id="15" name="Group 77"/>
          <p:cNvGraphicFramePr>
            <a:graphicFrameLocks noGrp="1"/>
          </p:cNvGraphicFramePr>
          <p:nvPr/>
        </p:nvGraphicFramePr>
        <p:xfrm>
          <a:off x="761999" y="3429000"/>
          <a:ext cx="7620001" cy="2286000"/>
        </p:xfrm>
        <a:graphic>
          <a:graphicData uri="http://schemas.openxmlformats.org/drawingml/2006/table">
            <a:tbl>
              <a:tblPr/>
              <a:tblGrid>
                <a:gridCol w="51054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371601">
                  <a:extLst>
                    <a:ext uri="{9D8B030D-6E8A-4147-A177-3AD203B41FA5}">
                      <a16:colId xmlns:a16="http://schemas.microsoft.com/office/drawing/2014/main" val="20002"/>
                    </a:ext>
                  </a:extLst>
                </a:gridCol>
              </a:tblGrid>
              <a:tr h="2286000">
                <a:tc>
                  <a:txBody>
                    <a:bodyPr/>
                    <a:lstStyle/>
                    <a:p>
                      <a:pPr marL="0" marR="0" lvl="0" indent="0" algn="l" defTabSz="914400" rtl="0" eaLnBrk="1" fontAlgn="base" latinLnBrk="0" hangingPunct="1">
                        <a:lnSpc>
                          <a:spcPct val="100000"/>
                        </a:lnSpc>
                        <a:spcBef>
                          <a:spcPct val="0"/>
                        </a:spcBef>
                        <a:spcAft>
                          <a:spcPct val="0"/>
                        </a:spcAft>
                        <a:buClrTx/>
                        <a:buSzTx/>
                        <a:buFontTx/>
                        <a:buAutoNum type="arabicPeriod"/>
                        <a:tabLst>
                          <a:tab pos="228600" algn="l"/>
                        </a:tabLst>
                      </a:pPr>
                      <a:endParaRPr kumimoji="0" lang="en-US"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AutoNum type="arabicPeriod"/>
                        <a:tabLst>
                          <a:tab pos="228600" algn="l"/>
                        </a:tabLst>
                      </a:pPr>
                      <a:endParaRPr kumimoji="0" lang="en-US"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AutoNum type="arabicPeriod"/>
                        <a:tabLst>
                          <a:tab pos="228600" algn="l"/>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  Increase no. of publications in peer-reviewed journals</a:t>
                      </a:r>
                    </a:p>
                    <a:p>
                      <a:pPr marL="0" marR="0" lvl="0" indent="0" algn="l" defTabSz="914400" rtl="0" eaLnBrk="0" fontAlgn="base" latinLnBrk="0" hangingPunct="0">
                        <a:lnSpc>
                          <a:spcPct val="100000"/>
                        </a:lnSpc>
                        <a:spcBef>
                          <a:spcPct val="0"/>
                        </a:spcBef>
                        <a:spcAft>
                          <a:spcPct val="0"/>
                        </a:spcAft>
                        <a:buClrTx/>
                        <a:buSzTx/>
                        <a:buFontTx/>
                        <a:buAutoNum type="arabicPeriod"/>
                        <a:tabLst>
                          <a:tab pos="228600" algn="l"/>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  Increase no. of extramural, individual, non-MBRS grants</a:t>
                      </a: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     a. Submitted</a:t>
                      </a: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     b. Funded</a:t>
                      </a: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3.  Significantly increase the percent of SCORE faculty with at least one minority student from the MARC, RISE (or other) Programs within a SCORE grant year.</a:t>
                      </a: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sng" strike="noStrike" cap="none" normalizeH="0" baseline="0" dirty="0">
                          <a:ln>
                            <a:noFill/>
                          </a:ln>
                          <a:solidFill>
                            <a:schemeClr val="tx1"/>
                          </a:solidFill>
                          <a:effectLst/>
                          <a:latin typeface="Times New Roman" pitchFamily="18" charset="0"/>
                          <a:cs typeface="Times New Roman" pitchFamily="18" charset="0"/>
                        </a:rPr>
                        <a:t>Baseline</a:t>
                      </a: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1.4</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1.2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0.3</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53%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0" algn="l"/>
                          <a:tab pos="342900" algn="l"/>
                          <a:tab pos="1028700" algn="l"/>
                          <a:tab pos="1371600" algn="l"/>
                          <a:tab pos="1828800" algn="l"/>
                          <a:tab pos="2286000" algn="l"/>
                          <a:tab pos="2743200" algn="l"/>
                          <a:tab pos="3200400" algn="l"/>
                          <a:tab pos="3657600" algn="l"/>
                          <a:tab pos="4114800" algn="l"/>
                          <a:tab pos="4572000" algn="l"/>
                          <a:tab pos="5029200" algn="l"/>
                          <a:tab pos="5486400" algn="l"/>
                          <a:tab pos="5943600" algn="l"/>
                        </a:tabLst>
                      </a:pPr>
                      <a:r>
                        <a:rPr kumimoji="0" lang="en-US" sz="1600" b="0" i="0" u="sng" strike="noStrike" cap="none" normalizeH="0" baseline="0" dirty="0">
                          <a:ln>
                            <a:noFill/>
                          </a:ln>
                          <a:solidFill>
                            <a:schemeClr val="tx1"/>
                          </a:solidFill>
                          <a:effectLst/>
                          <a:latin typeface="Times New Roman" pitchFamily="18" charset="0"/>
                          <a:cs typeface="Times New Roman" pitchFamily="18" charset="0"/>
                        </a:rPr>
                        <a:t>End of 4-year grant cycle</a:t>
                      </a:r>
                      <a:endParaRPr kumimoji="0" lang="en-US"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0" algn="l"/>
                          <a:tab pos="342900" algn="l"/>
                          <a:tab pos="1028700" algn="l"/>
                          <a:tab pos="1371600" algn="l"/>
                          <a:tab pos="1828800" algn="l"/>
                          <a:tab pos="2286000" algn="l"/>
                          <a:tab pos="2743200" algn="l"/>
                          <a:tab pos="3200400" algn="l"/>
                          <a:tab pos="3657600" algn="l"/>
                          <a:tab pos="4114800" algn="l"/>
                          <a:tab pos="4572000" algn="l"/>
                          <a:tab pos="5029200" algn="l"/>
                          <a:tab pos="5486400" algn="l"/>
                          <a:tab pos="5943600" algn="l"/>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1.6</a:t>
                      </a:r>
                    </a:p>
                    <a:p>
                      <a:pPr marL="0" marR="0" lvl="0" indent="0" algn="l" defTabSz="914400" rtl="0" eaLnBrk="0" fontAlgn="base" latinLnBrk="0" hangingPunct="0">
                        <a:lnSpc>
                          <a:spcPct val="100000"/>
                        </a:lnSpc>
                        <a:spcBef>
                          <a:spcPct val="0"/>
                        </a:spcBef>
                        <a:spcAft>
                          <a:spcPct val="0"/>
                        </a:spcAft>
                        <a:buClrTx/>
                        <a:buSzTx/>
                        <a:buFontTx/>
                        <a:buNone/>
                        <a:tabLst>
                          <a:tab pos="0" algn="l"/>
                          <a:tab pos="342900" algn="l"/>
                          <a:tab pos="1028700" algn="l"/>
                          <a:tab pos="1371600" algn="l"/>
                          <a:tab pos="1828800" algn="l"/>
                          <a:tab pos="2286000" algn="l"/>
                          <a:tab pos="2743200" algn="l"/>
                          <a:tab pos="3200400" algn="l"/>
                          <a:tab pos="3657600" algn="l"/>
                          <a:tab pos="4114800" algn="l"/>
                          <a:tab pos="4572000" algn="l"/>
                          <a:tab pos="5029200" algn="l"/>
                          <a:tab pos="5486400" algn="l"/>
                          <a:tab pos="5943600" algn="l"/>
                        </a:tabLst>
                      </a:pPr>
                      <a:endParaRPr kumimoji="0" lang="en-US"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0" algn="l"/>
                          <a:tab pos="342900" algn="l"/>
                          <a:tab pos="1028700" algn="l"/>
                          <a:tab pos="1371600" algn="l"/>
                          <a:tab pos="1828800" algn="l"/>
                          <a:tab pos="2286000" algn="l"/>
                          <a:tab pos="2743200" algn="l"/>
                          <a:tab pos="3200400" algn="l"/>
                          <a:tab pos="3657600" algn="l"/>
                          <a:tab pos="4114800" algn="l"/>
                          <a:tab pos="4572000" algn="l"/>
                          <a:tab pos="5029200" algn="l"/>
                          <a:tab pos="5486400" algn="l"/>
                          <a:tab pos="5943600" algn="l"/>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1.5</a:t>
                      </a:r>
                    </a:p>
                    <a:p>
                      <a:pPr marL="0" marR="0" lvl="0" indent="0" algn="l" defTabSz="914400" rtl="0" eaLnBrk="0" fontAlgn="base" latinLnBrk="0" hangingPunct="0">
                        <a:lnSpc>
                          <a:spcPct val="100000"/>
                        </a:lnSpc>
                        <a:spcBef>
                          <a:spcPct val="0"/>
                        </a:spcBef>
                        <a:spcAft>
                          <a:spcPct val="0"/>
                        </a:spcAft>
                        <a:buClrTx/>
                        <a:buSzTx/>
                        <a:buFontTx/>
                        <a:buNone/>
                        <a:tabLst>
                          <a:tab pos="0" algn="l"/>
                          <a:tab pos="342900" algn="l"/>
                          <a:tab pos="1028700" algn="l"/>
                          <a:tab pos="1371600" algn="l"/>
                          <a:tab pos="1828800" algn="l"/>
                          <a:tab pos="2286000" algn="l"/>
                          <a:tab pos="2743200" algn="l"/>
                          <a:tab pos="3200400" algn="l"/>
                          <a:tab pos="3657600" algn="l"/>
                          <a:tab pos="4114800" algn="l"/>
                          <a:tab pos="4572000" algn="l"/>
                          <a:tab pos="5029200" algn="l"/>
                          <a:tab pos="5486400" algn="l"/>
                          <a:tab pos="5943600" algn="l"/>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0.4</a:t>
                      </a:r>
                    </a:p>
                    <a:p>
                      <a:pPr marL="0" marR="0" lvl="0" indent="0" algn="l" defTabSz="914400" rtl="0" eaLnBrk="0" fontAlgn="base" latinLnBrk="0" hangingPunct="0">
                        <a:lnSpc>
                          <a:spcPct val="100000"/>
                        </a:lnSpc>
                        <a:spcBef>
                          <a:spcPct val="0"/>
                        </a:spcBef>
                        <a:spcAft>
                          <a:spcPct val="0"/>
                        </a:spcAft>
                        <a:buClrTx/>
                        <a:buSzTx/>
                        <a:buFontTx/>
                        <a:buNone/>
                        <a:tabLst>
                          <a:tab pos="0" algn="l"/>
                          <a:tab pos="342900" algn="l"/>
                          <a:tab pos="1028700" algn="l"/>
                          <a:tab pos="1371600" algn="l"/>
                          <a:tab pos="1828800" algn="l"/>
                          <a:tab pos="2286000" algn="l"/>
                          <a:tab pos="2743200" algn="l"/>
                          <a:tab pos="3200400" algn="l"/>
                          <a:tab pos="3657600" algn="l"/>
                          <a:tab pos="4114800" algn="l"/>
                          <a:tab pos="4572000" algn="l"/>
                          <a:tab pos="5029200" algn="l"/>
                          <a:tab pos="5486400" algn="l"/>
                          <a:tab pos="5943600" algn="l"/>
                        </a:tabLst>
                      </a:pPr>
                      <a:endParaRPr kumimoji="0" lang="en-US"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0" algn="l"/>
                          <a:tab pos="342900" algn="l"/>
                          <a:tab pos="1028700" algn="l"/>
                          <a:tab pos="1371600" algn="l"/>
                          <a:tab pos="1828800" algn="l"/>
                          <a:tab pos="2286000" algn="l"/>
                          <a:tab pos="2743200" algn="l"/>
                          <a:tab pos="3200400" algn="l"/>
                          <a:tab pos="3657600" algn="l"/>
                          <a:tab pos="4114800" algn="l"/>
                          <a:tab pos="4572000" algn="l"/>
                          <a:tab pos="5029200" algn="l"/>
                          <a:tab pos="5486400" algn="l"/>
                          <a:tab pos="5943600" algn="l"/>
                        </a:tabLst>
                      </a:pPr>
                      <a:r>
                        <a:rPr kumimoji="0" lang="en-US" sz="1600" b="0" i="0" u="none" strike="noStrike" cap="none" normalizeH="0" baseline="0" dirty="0">
                          <a:ln>
                            <a:noFill/>
                          </a:ln>
                          <a:solidFill>
                            <a:schemeClr val="tx1"/>
                          </a:solidFill>
                          <a:effectLst/>
                          <a:latin typeface="Times New Roman" pitchFamily="18" charset="0"/>
                          <a:cs typeface="Times New Roman" pitchFamily="18" charset="0"/>
                        </a:rPr>
                        <a:t>90%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3"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4"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Rectangle 2"/>
          <p:cNvSpPr txBox="1">
            <a:spLocks noChangeArrowheads="1"/>
          </p:cNvSpPr>
          <p:nvPr/>
        </p:nvSpPr>
        <p:spPr>
          <a:xfrm>
            <a:off x="2286000" y="731838"/>
            <a:ext cx="4800600" cy="124936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tx1"/>
                </a:solidFill>
                <a:effectLst/>
                <a:uLnTx/>
                <a:uFillTx/>
                <a:latin typeface="+mj-lt"/>
                <a:ea typeface="+mj-ea"/>
                <a:cs typeface="+mj-cs"/>
              </a:rPr>
              <a:t>NIH Awards from 1991 to 2007</a:t>
            </a:r>
            <a:br>
              <a:rPr kumimoji="0" lang="en-US" sz="20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br>
            <a:r>
              <a:rPr kumimoji="0" lang="en-US" sz="20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Current SC grant support: $13.5 million </a:t>
            </a:r>
            <a:br>
              <a:rPr kumimoji="0" lang="en-US" sz="20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br>
            <a:r>
              <a:rPr kumimoji="0" lang="en-US" sz="20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(NIH Commitments from 2007-2012) </a:t>
            </a:r>
            <a:br>
              <a:rPr kumimoji="0" lang="en-US" sz="20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br>
            <a:endParaRPr kumimoji="0" lang="en-US" sz="20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graphicFrame>
        <p:nvGraphicFramePr>
          <p:cNvPr id="12" name="Object 3"/>
          <p:cNvGraphicFramePr>
            <a:graphicFrameLocks noChangeAspect="1"/>
          </p:cNvGraphicFramePr>
          <p:nvPr/>
        </p:nvGraphicFramePr>
        <p:xfrm>
          <a:off x="762000" y="1698171"/>
          <a:ext cx="7315200" cy="4169229"/>
        </p:xfrm>
        <a:graphic>
          <a:graphicData uri="http://schemas.openxmlformats.org/presentationml/2006/ole">
            <mc:AlternateContent xmlns:mc="http://schemas.openxmlformats.org/markup-compatibility/2006">
              <mc:Choice xmlns:v="urn:schemas-microsoft-com:vml" Requires="v">
                <p:oleObj spid="_x0000_s1027" name="Slide" r:id="rId5" imgW="4572000" imgH="3429000" progId="PowerPoint.Slide.8">
                  <p:embed/>
                </p:oleObj>
              </mc:Choice>
              <mc:Fallback>
                <p:oleObj name="Slide" r:id="rId5" imgW="4572000" imgH="3429000" progId="PowerPoint.Slide.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1698171"/>
                        <a:ext cx="7315200" cy="4169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Title 2"/>
          <p:cNvSpPr txBox="1">
            <a:spLocks/>
          </p:cNvSpPr>
          <p:nvPr/>
        </p:nvSpPr>
        <p:spPr>
          <a:xfrm>
            <a:off x="1295400" y="655638"/>
            <a:ext cx="6477000" cy="8683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chemeClr val="tx1"/>
                </a:solidFill>
                <a:effectLst/>
                <a:uLnTx/>
                <a:uFillTx/>
                <a:latin typeface="+mj-lt"/>
                <a:ea typeface="+mj-ea"/>
                <a:cs typeface="+mj-cs"/>
              </a:rPr>
              <a:t>NIH - </a:t>
            </a:r>
            <a:r>
              <a:rPr kumimoji="0" lang="en-US" sz="2000" b="1" i="0" u="sng" strike="noStrike" kern="1200" cap="none" spc="0" normalizeH="0" baseline="0" noProof="0" dirty="0">
                <a:ln>
                  <a:noFill/>
                </a:ln>
                <a:solidFill>
                  <a:schemeClr val="tx1"/>
                </a:solidFill>
                <a:effectLst/>
                <a:uLnTx/>
                <a:uFillTx/>
                <a:latin typeface="+mj-lt"/>
                <a:ea typeface="+mj-ea"/>
                <a:cs typeface="+mj-cs"/>
              </a:rPr>
              <a:t>Research Centers in Minority Institutions (RCMI</a:t>
            </a:r>
            <a:r>
              <a:rPr kumimoji="0" lang="en-US" sz="2000" b="1" i="0" u="none" strike="noStrike" kern="1200" cap="none" spc="0" normalizeH="0" baseline="0" noProof="0" dirty="0">
                <a:ln>
                  <a:noFill/>
                </a:ln>
                <a:solidFill>
                  <a:schemeClr val="tx1"/>
                </a:solidFill>
                <a:effectLst/>
                <a:uLnTx/>
                <a:uFillTx/>
                <a:latin typeface="+mj-lt"/>
                <a:ea typeface="+mj-ea"/>
                <a:cs typeface="+mj-cs"/>
              </a:rPr>
              <a:t>) </a:t>
            </a:r>
            <a:br>
              <a:rPr kumimoji="0" lang="en-US" sz="2000" b="1" i="0" u="none" strike="noStrike" kern="1200" cap="none" spc="0" normalizeH="0" baseline="0" noProof="0" dirty="0">
                <a:ln>
                  <a:noFill/>
                </a:ln>
                <a:solidFill>
                  <a:schemeClr val="tx1"/>
                </a:solidFill>
                <a:effectLst/>
                <a:uLnTx/>
                <a:uFillTx/>
                <a:latin typeface="+mj-lt"/>
                <a:ea typeface="+mj-ea"/>
                <a:cs typeface="+mj-cs"/>
              </a:rPr>
            </a:br>
            <a:r>
              <a:rPr kumimoji="0" lang="en-US" sz="2000" b="1" i="0" u="none" strike="noStrike" kern="1200" cap="none" spc="0" normalizeH="0" baseline="0" noProof="0" dirty="0">
                <a:ln>
                  <a:noFill/>
                </a:ln>
                <a:solidFill>
                  <a:schemeClr val="tx1"/>
                </a:solidFill>
                <a:effectLst/>
                <a:uLnTx/>
                <a:uFillTx/>
                <a:latin typeface="+mj-lt"/>
                <a:ea typeface="+mj-ea"/>
                <a:cs typeface="+mj-cs"/>
              </a:rPr>
              <a:t>Program at UTSA</a:t>
            </a:r>
            <a:endParaRPr kumimoji="0" lang="en-US" sz="20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Content Placeholder 3"/>
          <p:cNvSpPr txBox="1">
            <a:spLocks/>
          </p:cNvSpPr>
          <p:nvPr/>
        </p:nvSpPr>
        <p:spPr>
          <a:xfrm>
            <a:off x="533400" y="3886200"/>
            <a:ext cx="7772400" cy="1905000"/>
          </a:xfrm>
          <a:prstGeom prst="rect">
            <a:avLst/>
          </a:prstGeom>
        </p:spPr>
        <p:txBody>
          <a:bodyPr vert="horz" lIns="91440" tIns="45720" rIns="91440" bIns="45720" rtlCol="0">
            <a:normAutofit fontScale="925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1" i="0" u="none" strike="noStrike" kern="1200" cap="none" spc="0" normalizeH="0" baseline="0" noProof="0" dirty="0">
                <a:ln>
                  <a:noFill/>
                </a:ln>
                <a:effectLst/>
                <a:uLnTx/>
                <a:uFillTx/>
                <a:latin typeface="Times New Roman" pitchFamily="18" charset="0"/>
                <a:ea typeface="+mn-ea"/>
                <a:cs typeface="Times New Roman" pitchFamily="18" charset="0"/>
              </a:rPr>
              <a:t>Objectives: </a:t>
            </a:r>
          </a:p>
          <a:p>
            <a:pPr marL="457200" marR="0" lvl="1" indent="0" algn="ctr"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b="1" i="0" u="none" strike="noStrike" kern="1200" cap="none" spc="0" normalizeH="0" baseline="0" noProof="0" dirty="0">
                <a:ln>
                  <a:noFill/>
                </a:ln>
                <a:effectLst/>
                <a:uLnTx/>
                <a:uFillTx/>
                <a:latin typeface="Times New Roman" pitchFamily="18" charset="0"/>
                <a:ea typeface="+mn-ea"/>
                <a:cs typeface="Times New Roman" pitchFamily="18" charset="0"/>
              </a:rPr>
              <a:t>Core  research facilities (Advanced Imaging, Proteomics, Bioinformatics)</a:t>
            </a:r>
          </a:p>
          <a:p>
            <a:pPr marL="457200" marR="0" lvl="1" indent="0" algn="ctr"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b="1" i="0" u="none" strike="noStrike" kern="1200" cap="none" spc="0" normalizeH="0" baseline="0" noProof="0" dirty="0">
                <a:ln>
                  <a:noFill/>
                </a:ln>
                <a:effectLst/>
                <a:uLnTx/>
                <a:uFillTx/>
                <a:latin typeface="Times New Roman" pitchFamily="18" charset="0"/>
                <a:ea typeface="+mn-ea"/>
                <a:cs typeface="Times New Roman" pitchFamily="18" charset="0"/>
              </a:rPr>
              <a:t>Faculty research (four projects in neuroscience &amp; computational biology)</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b="1" i="0" u="none" strike="noStrike" kern="1200" cap="none" spc="0" normalizeH="0" baseline="0" noProof="0" dirty="0">
              <a:ln>
                <a:noFill/>
              </a:ln>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1" i="0" u="none" strike="noStrike" kern="1200" cap="none" spc="0" normalizeH="0" baseline="0" noProof="0" dirty="0">
                <a:ln>
                  <a:noFill/>
                </a:ln>
                <a:effectLst/>
                <a:uLnTx/>
                <a:uFillTx/>
                <a:latin typeface="Times New Roman" pitchFamily="18" charset="0"/>
                <a:ea typeface="+mn-ea"/>
                <a:cs typeface="Times New Roman" pitchFamily="18" charset="0"/>
              </a:rPr>
              <a:t>Current Funding:    $10,077,314     (2004-2009)    </a:t>
            </a:r>
          </a:p>
        </p:txBody>
      </p:sp>
      <p:graphicFrame>
        <p:nvGraphicFramePr>
          <p:cNvPr id="13" name="Group 74"/>
          <p:cNvGraphicFramePr>
            <a:graphicFrameLocks noGrp="1"/>
          </p:cNvGraphicFramePr>
          <p:nvPr/>
        </p:nvGraphicFramePr>
        <p:xfrm>
          <a:off x="685802" y="1752600"/>
          <a:ext cx="7619998" cy="762000"/>
        </p:xfrm>
        <a:graphic>
          <a:graphicData uri="http://schemas.openxmlformats.org/drawingml/2006/table">
            <a:tbl>
              <a:tblPr/>
              <a:tblGrid>
                <a:gridCol w="278780">
                  <a:extLst>
                    <a:ext uri="{9D8B030D-6E8A-4147-A177-3AD203B41FA5}">
                      <a16:colId xmlns:a16="http://schemas.microsoft.com/office/drawing/2014/main" val="20000"/>
                    </a:ext>
                  </a:extLst>
                </a:gridCol>
                <a:gridCol w="7092740">
                  <a:extLst>
                    <a:ext uri="{9D8B030D-6E8A-4147-A177-3AD203B41FA5}">
                      <a16:colId xmlns:a16="http://schemas.microsoft.com/office/drawing/2014/main" val="20001"/>
                    </a:ext>
                  </a:extLst>
                </a:gridCol>
                <a:gridCol w="248478">
                  <a:extLst>
                    <a:ext uri="{9D8B030D-6E8A-4147-A177-3AD203B41FA5}">
                      <a16:colId xmlns:a16="http://schemas.microsoft.com/office/drawing/2014/main" val="20002"/>
                    </a:ext>
                  </a:extLst>
                </a:gridCol>
              </a:tblGrid>
              <a:tr h="7620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dirty="0">
                        <a:ln>
                          <a:noFill/>
                        </a:ln>
                        <a:solidFill>
                          <a:schemeClr val="tx1"/>
                        </a:solidFill>
                        <a:effectLst/>
                        <a:latin typeface="Arial" charset="0"/>
                      </a:endParaRPr>
                    </a:p>
                  </a:txBody>
                  <a:tcPr horzOverflow="overflow">
                    <a:lnL cap="flat">
                      <a:noFill/>
                    </a:lnL>
                    <a:lnR w="12700" cap="flat" cmpd="sng" algn="ctr">
                      <a:solidFill>
                        <a:srgbClr val="000000"/>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MISSION of RCMI:</a:t>
                      </a:r>
                    </a:p>
                    <a:p>
                      <a:pPr>
                        <a:buNone/>
                      </a:pPr>
                      <a:r>
                        <a:rPr lang="en-US" sz="2000" dirty="0">
                          <a:latin typeface="Times New Roman" pitchFamily="18" charset="0"/>
                          <a:cs typeface="Times New Roman" pitchFamily="18" charset="0"/>
                        </a:rPr>
                        <a:t>expansion of national capability for research in the health sciences.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4" name="Group 72"/>
          <p:cNvGraphicFramePr>
            <a:graphicFrameLocks noGrp="1"/>
          </p:cNvGraphicFramePr>
          <p:nvPr/>
        </p:nvGraphicFramePr>
        <p:xfrm>
          <a:off x="533400" y="2895600"/>
          <a:ext cx="8153400" cy="701040"/>
        </p:xfrm>
        <a:graphic>
          <a:graphicData uri="http://schemas.openxmlformats.org/drawingml/2006/table">
            <a:tbl>
              <a:tblPr/>
              <a:tblGrid>
                <a:gridCol w="249593">
                  <a:extLst>
                    <a:ext uri="{9D8B030D-6E8A-4147-A177-3AD203B41FA5}">
                      <a16:colId xmlns:a16="http://schemas.microsoft.com/office/drawing/2014/main" val="20000"/>
                    </a:ext>
                  </a:extLst>
                </a:gridCol>
                <a:gridCol w="7519212">
                  <a:extLst>
                    <a:ext uri="{9D8B030D-6E8A-4147-A177-3AD203B41FA5}">
                      <a16:colId xmlns:a16="http://schemas.microsoft.com/office/drawing/2014/main" val="20001"/>
                    </a:ext>
                  </a:extLst>
                </a:gridCol>
                <a:gridCol w="384595">
                  <a:extLst>
                    <a:ext uri="{9D8B030D-6E8A-4147-A177-3AD203B41FA5}">
                      <a16:colId xmlns:a16="http://schemas.microsoft.com/office/drawing/2014/main" val="20002"/>
                    </a:ext>
                  </a:extLst>
                </a:gridCol>
              </a:tblGrid>
              <a:tr h="5334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dirty="0">
                        <a:ln>
                          <a:noFill/>
                        </a:ln>
                        <a:solidFill>
                          <a:schemeClr val="tx1"/>
                        </a:solidFill>
                        <a:effectLst/>
                        <a:latin typeface="Arial" charset="0"/>
                      </a:endParaRPr>
                    </a:p>
                  </a:txBody>
                  <a:tcPr horzOverflow="overflow">
                    <a:lnL cap="flat">
                      <a:noFill/>
                    </a:lnL>
                    <a:lnR w="12700" cap="flat" cmpd="sng" algn="ctr">
                      <a:solidFill>
                        <a:srgbClr val="000000"/>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GOAL: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e</a:t>
                      </a:r>
                      <a:r>
                        <a:rPr lang="en-US" sz="2000" dirty="0">
                          <a:latin typeface="Times New Roman" pitchFamily="18" charset="0"/>
                          <a:cs typeface="Times New Roman" pitchFamily="18" charset="0"/>
                        </a:rPr>
                        <a:t>stablish Cajal Neuroscience Research Center at UTSA   </a:t>
                      </a:r>
                    </a:p>
                    <a:p>
                      <a:pPr marL="0" marR="0" lvl="0" indent="0" algn="l" defTabSz="914400" rtl="0" eaLnBrk="1" fontAlgn="base" latinLnBrk="0" hangingPunct="1">
                        <a:lnSpc>
                          <a:spcPct val="100000"/>
                        </a:lnSpc>
                        <a:spcBef>
                          <a:spcPct val="0"/>
                        </a:spcBef>
                        <a:spcAft>
                          <a:spcPct val="0"/>
                        </a:spcAft>
                        <a:buClrTx/>
                        <a:buSzTx/>
                        <a:buFontTx/>
                        <a:buNone/>
                        <a:tabLst/>
                      </a:pPr>
                      <a:r>
                        <a:rPr lang="en-US" sz="2000" baseline="0" dirty="0">
                          <a:latin typeface="Times New Roman" pitchFamily="18" charset="0"/>
                          <a:cs typeface="Times New Roman" pitchFamily="18" charset="0"/>
                        </a:rPr>
                        <a:t>             </a:t>
                      </a:r>
                      <a:r>
                        <a:rPr lang="en-US" sz="2000" dirty="0">
                          <a:latin typeface="Times New Roman" pitchFamily="18" charset="0"/>
                          <a:cs typeface="Times New Roman" pitchFamily="18" charset="0"/>
                        </a:rPr>
                        <a:t>(developed into UTSA Neurosciences Institute)</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grpSp>
        <p:nvGrpSpPr>
          <p:cNvPr id="3" name="Group 11"/>
          <p:cNvGrpSpPr/>
          <p:nvPr/>
        </p:nvGrpSpPr>
        <p:grpSpPr>
          <a:xfrm>
            <a:off x="4285227" y="2743200"/>
            <a:ext cx="3487173" cy="2057400"/>
            <a:chOff x="2819400" y="2400300"/>
            <a:chExt cx="3487173" cy="2057400"/>
          </a:xfrm>
        </p:grpSpPr>
        <p:pic>
          <p:nvPicPr>
            <p:cNvPr id="7169" name="Picture 1"/>
            <p:cNvPicPr>
              <a:picLocks noChangeAspect="1" noChangeArrowheads="1"/>
            </p:cNvPicPr>
            <p:nvPr/>
          </p:nvPicPr>
          <p:blipFill>
            <a:blip r:embed="rId4" cstate="print"/>
            <a:srcRect/>
            <a:stretch>
              <a:fillRect/>
            </a:stretch>
          </p:blipFill>
          <p:spPr bwMode="auto">
            <a:xfrm>
              <a:off x="2857500" y="2400300"/>
              <a:ext cx="3429000" cy="2057400"/>
            </a:xfrm>
            <a:prstGeom prst="rect">
              <a:avLst/>
            </a:prstGeom>
            <a:noFill/>
            <a:ln w="9525">
              <a:noFill/>
              <a:miter lim="800000"/>
              <a:headEnd/>
              <a:tailEnd/>
            </a:ln>
          </p:spPr>
        </p:pic>
        <p:sp>
          <p:nvSpPr>
            <p:cNvPr id="11" name="Rectangle 10"/>
            <p:cNvSpPr/>
            <p:nvPr/>
          </p:nvSpPr>
          <p:spPr>
            <a:xfrm>
              <a:off x="2819400" y="2754868"/>
              <a:ext cx="3487173" cy="369332"/>
            </a:xfrm>
            <a:prstGeom prst="rect">
              <a:avLst/>
            </a:prstGeom>
          </p:spPr>
          <p:txBody>
            <a:bodyPr wrap="square">
              <a:spAutoFit/>
            </a:bodyPr>
            <a:lstStyle/>
            <a:p>
              <a:r>
                <a:rPr lang="en-US" b="1" dirty="0">
                  <a:solidFill>
                    <a:schemeClr val="tx2">
                      <a:lumMod val="40000"/>
                      <a:lumOff val="60000"/>
                    </a:schemeClr>
                  </a:solidFill>
                </a:rPr>
                <a:t>Seminars in Translational Research</a:t>
              </a:r>
              <a:endParaRPr lang="en-US" dirty="0">
                <a:solidFill>
                  <a:schemeClr val="tx2">
                    <a:lumMod val="40000"/>
                    <a:lumOff val="60000"/>
                  </a:schemeClr>
                </a:solidFill>
              </a:endParaRPr>
            </a:p>
          </p:txBody>
        </p:sp>
      </p:grpSp>
      <p:sp>
        <p:nvSpPr>
          <p:cNvPr id="13" name="TextBox 12"/>
          <p:cNvSpPr txBox="1"/>
          <p:nvPr/>
        </p:nvSpPr>
        <p:spPr>
          <a:xfrm>
            <a:off x="2819400" y="609600"/>
            <a:ext cx="3659976" cy="369332"/>
          </a:xfrm>
          <a:prstGeom prst="rect">
            <a:avLst/>
          </a:prstGeom>
          <a:noFill/>
        </p:spPr>
        <p:txBody>
          <a:bodyPr wrap="none" rtlCol="0">
            <a:spAutoFit/>
          </a:bodyPr>
          <a:lstStyle/>
          <a:p>
            <a:r>
              <a:rPr lang="en-US" b="1" dirty="0">
                <a:solidFill>
                  <a:srgbClr val="0070C0"/>
                </a:solidFill>
                <a:latin typeface="Arial" pitchFamily="34" charset="0"/>
                <a:cs typeface="Arial" pitchFamily="34" charset="0"/>
              </a:rPr>
              <a:t>STRECH Organizing Committee</a:t>
            </a:r>
          </a:p>
        </p:txBody>
      </p:sp>
      <p:sp>
        <p:nvSpPr>
          <p:cNvPr id="14" name="TextBox 13"/>
          <p:cNvSpPr txBox="1"/>
          <p:nvPr/>
        </p:nvSpPr>
        <p:spPr>
          <a:xfrm>
            <a:off x="2061483" y="1143000"/>
            <a:ext cx="1672317" cy="923330"/>
          </a:xfrm>
          <a:prstGeom prst="rect">
            <a:avLst/>
          </a:prstGeom>
          <a:noFill/>
        </p:spPr>
        <p:txBody>
          <a:bodyPr wrap="none" rtlCol="0">
            <a:spAutoFit/>
          </a:bodyPr>
          <a:lstStyle/>
          <a:p>
            <a:r>
              <a:rPr lang="en-US" b="1" u="sng" dirty="0">
                <a:latin typeface="Arial" pitchFamily="34" charset="0"/>
                <a:cs typeface="Arial" pitchFamily="34" charset="0"/>
              </a:rPr>
              <a:t>UTSA</a:t>
            </a:r>
          </a:p>
          <a:p>
            <a:r>
              <a:rPr lang="en-US" dirty="0">
                <a:latin typeface="Arial" pitchFamily="34" charset="0"/>
                <a:cs typeface="Arial" pitchFamily="34" charset="0"/>
              </a:rPr>
              <a:t>Terri Krakower</a:t>
            </a:r>
          </a:p>
          <a:p>
            <a:r>
              <a:rPr lang="en-US" dirty="0">
                <a:latin typeface="Arial" pitchFamily="34" charset="0"/>
                <a:cs typeface="Arial" pitchFamily="34" charset="0"/>
              </a:rPr>
              <a:t>Anson Ong</a:t>
            </a:r>
          </a:p>
        </p:txBody>
      </p:sp>
      <p:sp>
        <p:nvSpPr>
          <p:cNvPr id="15" name="TextBox 14"/>
          <p:cNvSpPr txBox="1"/>
          <p:nvPr/>
        </p:nvSpPr>
        <p:spPr>
          <a:xfrm>
            <a:off x="4800600" y="1085671"/>
            <a:ext cx="1710789" cy="1200329"/>
          </a:xfrm>
          <a:prstGeom prst="rect">
            <a:avLst/>
          </a:prstGeom>
          <a:noFill/>
        </p:spPr>
        <p:txBody>
          <a:bodyPr wrap="none" rtlCol="0">
            <a:spAutoFit/>
          </a:bodyPr>
          <a:lstStyle/>
          <a:p>
            <a:r>
              <a:rPr lang="en-US" b="1" u="sng" dirty="0">
                <a:latin typeface="Arial" pitchFamily="34" charset="0"/>
                <a:cs typeface="Arial" pitchFamily="34" charset="0"/>
              </a:rPr>
              <a:t>UTHSCSA</a:t>
            </a:r>
          </a:p>
          <a:p>
            <a:r>
              <a:rPr lang="en-US" dirty="0">
                <a:latin typeface="Arial" pitchFamily="34" charset="0"/>
                <a:cs typeface="Arial" pitchFamily="34" charset="0"/>
              </a:rPr>
              <a:t>Nedal Arar</a:t>
            </a:r>
          </a:p>
          <a:p>
            <a:r>
              <a:rPr lang="en-US" dirty="0">
                <a:latin typeface="Arial" pitchFamily="34" charset="0"/>
                <a:cs typeface="Arial" pitchFamily="34" charset="0"/>
              </a:rPr>
              <a:t>Hanna Abboud</a:t>
            </a:r>
          </a:p>
          <a:p>
            <a:r>
              <a:rPr lang="en-US" dirty="0">
                <a:latin typeface="Arial" pitchFamily="34" charset="0"/>
                <a:cs typeface="Arial" pitchFamily="34" charset="0"/>
              </a:rPr>
              <a:t>Robert Clark</a:t>
            </a:r>
          </a:p>
        </p:txBody>
      </p:sp>
      <p:sp>
        <p:nvSpPr>
          <p:cNvPr id="16" name="TextBox 15"/>
          <p:cNvSpPr txBox="1"/>
          <p:nvPr/>
        </p:nvSpPr>
        <p:spPr>
          <a:xfrm>
            <a:off x="1066800" y="2514600"/>
            <a:ext cx="5070619" cy="2862322"/>
          </a:xfrm>
          <a:prstGeom prst="rect">
            <a:avLst/>
          </a:prstGeom>
          <a:noFill/>
        </p:spPr>
        <p:txBody>
          <a:bodyPr wrap="none" rtlCol="0">
            <a:spAutoFit/>
          </a:bodyPr>
          <a:lstStyle/>
          <a:p>
            <a:r>
              <a:rPr lang="en-US" dirty="0">
                <a:latin typeface="Arial" pitchFamily="34" charset="0"/>
                <a:cs typeface="Arial" pitchFamily="34" charset="0"/>
              </a:rPr>
              <a:t>Administrative support</a:t>
            </a:r>
          </a:p>
          <a:p>
            <a:r>
              <a:rPr lang="en-US" dirty="0">
                <a:latin typeface="Arial" pitchFamily="34" charset="0"/>
                <a:cs typeface="Arial" pitchFamily="34" charset="0"/>
              </a:rPr>
              <a:t>and contact information</a:t>
            </a:r>
          </a:p>
          <a:p>
            <a:endParaRPr lang="en-US" dirty="0">
              <a:latin typeface="Arial" pitchFamily="34" charset="0"/>
              <a:cs typeface="Arial" pitchFamily="34" charset="0"/>
            </a:endParaRPr>
          </a:p>
          <a:p>
            <a:r>
              <a:rPr lang="en-US" dirty="0">
                <a:latin typeface="Arial" pitchFamily="34" charset="0"/>
                <a:cs typeface="Arial" pitchFamily="34" charset="0"/>
              </a:rPr>
              <a:t>Tapashya Ghosh</a:t>
            </a:r>
          </a:p>
          <a:p>
            <a:r>
              <a:rPr lang="en-US" dirty="0">
                <a:latin typeface="Arial" pitchFamily="34" charset="0"/>
                <a:cs typeface="Arial" pitchFamily="34" charset="0"/>
                <a:hlinkClick r:id="rId5"/>
              </a:rPr>
              <a:t>ghosht@uthscsa.edu</a:t>
            </a:r>
            <a:endParaRPr lang="en-US" dirty="0">
              <a:latin typeface="Arial" pitchFamily="34" charset="0"/>
              <a:cs typeface="Arial" pitchFamily="34" charset="0"/>
            </a:endParaRPr>
          </a:p>
          <a:p>
            <a:r>
              <a:rPr lang="en-US" dirty="0">
                <a:latin typeface="Arial" pitchFamily="34" charset="0"/>
                <a:cs typeface="Arial" pitchFamily="34" charset="0"/>
              </a:rPr>
              <a:t>567-4704</a:t>
            </a:r>
          </a:p>
          <a:p>
            <a:r>
              <a:rPr lang="en-US" dirty="0">
                <a:latin typeface="Arial" pitchFamily="34" charset="0"/>
                <a:cs typeface="Arial" pitchFamily="34" charset="0"/>
                <a:hlinkClick r:id="rId6"/>
              </a:rPr>
              <a:t>STRECH@uthscsa.edu</a:t>
            </a:r>
            <a:r>
              <a:rPr lang="en-US" dirty="0">
                <a:latin typeface="Arial" pitchFamily="34" charset="0"/>
                <a:cs typeface="Arial" pitchFamily="34" charset="0"/>
              </a:rPr>
              <a:t> </a:t>
            </a:r>
          </a:p>
          <a:p>
            <a:endParaRPr lang="en-US" dirty="0">
              <a:latin typeface="Arial" pitchFamily="34" charset="0"/>
              <a:cs typeface="Arial" pitchFamily="34" charset="0"/>
            </a:endParaRPr>
          </a:p>
          <a:p>
            <a:r>
              <a:rPr lang="en-US" dirty="0">
                <a:latin typeface="Arial" pitchFamily="34" charset="0"/>
                <a:cs typeface="Arial" pitchFamily="34" charset="0"/>
              </a:rPr>
              <a:t>Website</a:t>
            </a:r>
          </a:p>
          <a:p>
            <a:r>
              <a:rPr lang="en-US" dirty="0">
                <a:latin typeface="Arial" pitchFamily="34" charset="0"/>
                <a:cs typeface="Arial" pitchFamily="34" charset="0"/>
                <a:hlinkClick r:id="rId7"/>
              </a:rPr>
              <a:t>http://translationalseminars.utsa.edu/index.html</a:t>
            </a:r>
            <a:r>
              <a:rPr lang="en-US" dirty="0">
                <a:latin typeface="Arial" pitchFamily="34" charset="0"/>
                <a:cs typeface="Arial" pitchFamily="34"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Title 2"/>
          <p:cNvSpPr txBox="1">
            <a:spLocks/>
          </p:cNvSpPr>
          <p:nvPr/>
        </p:nvSpPr>
        <p:spPr>
          <a:xfrm>
            <a:off x="838200" y="655638"/>
            <a:ext cx="7543800" cy="8683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chemeClr val="tx1"/>
                </a:solidFill>
                <a:effectLst/>
                <a:uLnTx/>
                <a:uFillTx/>
                <a:latin typeface="+mj-lt"/>
                <a:ea typeface="+mj-ea"/>
                <a:cs typeface="+mj-cs"/>
              </a:rPr>
              <a:t>Pending NIH - </a:t>
            </a:r>
            <a:r>
              <a:rPr kumimoji="0" lang="en-US" sz="2000" b="1" i="0" u="sng" strike="noStrike" kern="1200" cap="none" spc="0" normalizeH="0" baseline="0" noProof="0" dirty="0">
                <a:ln>
                  <a:noFill/>
                </a:ln>
                <a:solidFill>
                  <a:schemeClr val="tx1"/>
                </a:solidFill>
                <a:effectLst/>
                <a:uLnTx/>
                <a:uFillTx/>
                <a:latin typeface="+mj-lt"/>
                <a:ea typeface="+mj-ea"/>
                <a:cs typeface="+mj-cs"/>
              </a:rPr>
              <a:t>Research Centers in Minority Institutions (RCMI)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chemeClr val="tx1"/>
                </a:solidFill>
                <a:effectLst/>
                <a:uLnTx/>
                <a:uFillTx/>
                <a:latin typeface="+mj-lt"/>
                <a:ea typeface="+mj-ea"/>
                <a:cs typeface="+mj-cs"/>
              </a:rPr>
              <a:t>Program at UTSA</a:t>
            </a:r>
            <a:endParaRPr kumimoji="0" lang="en-US" sz="20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Content Placeholder 3"/>
          <p:cNvSpPr txBox="1">
            <a:spLocks/>
          </p:cNvSpPr>
          <p:nvPr/>
        </p:nvSpPr>
        <p:spPr>
          <a:xfrm>
            <a:off x="685800" y="3352800"/>
            <a:ext cx="7848600" cy="2514600"/>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a:ln>
                <a:noFill/>
              </a:ln>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1" i="0" u="none" strike="noStrike" kern="1200" cap="none" spc="0" normalizeH="0" baseline="0" noProof="0" dirty="0">
                <a:ln>
                  <a:noFill/>
                </a:ln>
                <a:effectLst/>
                <a:uLnTx/>
                <a:uFillTx/>
                <a:latin typeface="Times New Roman" pitchFamily="18" charset="0"/>
                <a:ea typeface="+mn-ea"/>
                <a:cs typeface="Times New Roman" pitchFamily="18" charset="0"/>
              </a:rPr>
              <a:t>Objectives:</a:t>
            </a:r>
            <a:r>
              <a:rPr kumimoji="0" lang="en-US" sz="2000" b="0" i="0" u="none" strike="noStrike" kern="1200" cap="none" spc="0" normalizeH="0" baseline="0" noProof="0" dirty="0">
                <a:ln>
                  <a:noFill/>
                </a:ln>
                <a:effectLst/>
                <a:uLnTx/>
                <a:uFillTx/>
                <a:latin typeface="Times New Roman" pitchFamily="18" charset="0"/>
                <a:ea typeface="+mn-ea"/>
                <a:cs typeface="Times New Roman" pitchFamily="18" charset="0"/>
              </a:rPr>
              <a:t> </a:t>
            </a:r>
          </a:p>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000" b="0" i="0" u="none" strike="noStrike" kern="1200" cap="none" spc="0" normalizeH="0" baseline="0" noProof="0" dirty="0">
                <a:ln>
                  <a:noFill/>
                </a:ln>
                <a:effectLst/>
                <a:uLnTx/>
                <a:uFillTx/>
                <a:latin typeface="Times New Roman" pitchFamily="18" charset="0"/>
                <a:ea typeface="+mn-ea"/>
                <a:cs typeface="Times New Roman" pitchFamily="18" charset="0"/>
              </a:rPr>
              <a:t>Core research facilities (</a:t>
            </a:r>
            <a:r>
              <a:rPr kumimoji="0" lang="en-US" sz="2000" b="0" i="0" u="none" strike="noStrike" kern="1200" cap="none" spc="0" normalizeH="0" baseline="0" noProof="0" dirty="0" err="1">
                <a:ln>
                  <a:noFill/>
                </a:ln>
                <a:effectLst/>
                <a:uLnTx/>
                <a:uFillTx/>
                <a:latin typeface="Times New Roman" pitchFamily="18" charset="0"/>
                <a:ea typeface="+mn-ea"/>
                <a:cs typeface="Times New Roman" pitchFamily="18" charset="0"/>
              </a:rPr>
              <a:t>Biophotonics</a:t>
            </a:r>
            <a:r>
              <a:rPr kumimoji="0" lang="en-US" sz="2000" b="0" i="0" u="none" strike="noStrike" kern="1200" cap="none" spc="0" normalizeH="0" baseline="0" noProof="0" dirty="0">
                <a:ln>
                  <a:noFill/>
                </a:ln>
                <a:effectLst/>
                <a:uLnTx/>
                <a:uFillTx/>
                <a:latin typeface="Times New Roman" pitchFamily="18" charset="0"/>
                <a:ea typeface="+mn-ea"/>
                <a:cs typeface="Times New Roman" pitchFamily="18" charset="0"/>
              </a:rPr>
              <a:t>, Computational Systems Biology, Protein Biomarkers, Nanotechnology &amp; Human Heath)</a:t>
            </a:r>
          </a:p>
          <a:p>
            <a:pPr marL="0" marR="0" lvl="0" indent="0" algn="ctr"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000" b="0" i="0" u="none" strike="noStrike" kern="1200" cap="none" spc="0" normalizeH="0" baseline="0" noProof="0" dirty="0">
                <a:ln>
                  <a:noFill/>
                </a:ln>
                <a:effectLst/>
                <a:uLnTx/>
                <a:uFillTx/>
                <a:latin typeface="Times New Roman" pitchFamily="18" charset="0"/>
                <a:ea typeface="+mn-ea"/>
                <a:cs typeface="Times New Roman" pitchFamily="18" charset="0"/>
              </a:rPr>
              <a:t>Faculty research (five projects in basic and translational health research)</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a:ln>
                <a:noFill/>
              </a:ln>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1" i="0" u="none" strike="noStrike" kern="1200" cap="none" spc="0" normalizeH="0" baseline="0" noProof="0" dirty="0">
                <a:ln>
                  <a:noFill/>
                </a:ln>
                <a:effectLst/>
                <a:uLnTx/>
                <a:uFillTx/>
                <a:latin typeface="Times New Roman" pitchFamily="18" charset="0"/>
                <a:ea typeface="+mn-ea"/>
                <a:cs typeface="Times New Roman" pitchFamily="18" charset="0"/>
              </a:rPr>
              <a:t>Proposed Funding:   $14,273,586    (2010- 2015)   </a:t>
            </a:r>
          </a:p>
        </p:txBody>
      </p:sp>
      <p:graphicFrame>
        <p:nvGraphicFramePr>
          <p:cNvPr id="13" name="Group 74"/>
          <p:cNvGraphicFramePr>
            <a:graphicFrameLocks noGrp="1"/>
          </p:cNvGraphicFramePr>
          <p:nvPr/>
        </p:nvGraphicFramePr>
        <p:xfrm>
          <a:off x="685802" y="1752600"/>
          <a:ext cx="7619998" cy="838200"/>
        </p:xfrm>
        <a:graphic>
          <a:graphicData uri="http://schemas.openxmlformats.org/drawingml/2006/table">
            <a:tbl>
              <a:tblPr/>
              <a:tblGrid>
                <a:gridCol w="278780">
                  <a:extLst>
                    <a:ext uri="{9D8B030D-6E8A-4147-A177-3AD203B41FA5}">
                      <a16:colId xmlns:a16="http://schemas.microsoft.com/office/drawing/2014/main" val="20000"/>
                    </a:ext>
                  </a:extLst>
                </a:gridCol>
                <a:gridCol w="7092740">
                  <a:extLst>
                    <a:ext uri="{9D8B030D-6E8A-4147-A177-3AD203B41FA5}">
                      <a16:colId xmlns:a16="http://schemas.microsoft.com/office/drawing/2014/main" val="20001"/>
                    </a:ext>
                  </a:extLst>
                </a:gridCol>
                <a:gridCol w="248478">
                  <a:extLst>
                    <a:ext uri="{9D8B030D-6E8A-4147-A177-3AD203B41FA5}">
                      <a16:colId xmlns:a16="http://schemas.microsoft.com/office/drawing/2014/main" val="20002"/>
                    </a:ext>
                  </a:extLst>
                </a:gridCol>
              </a:tblGrid>
              <a:tr h="8382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dirty="0">
                        <a:ln>
                          <a:noFill/>
                        </a:ln>
                        <a:solidFill>
                          <a:schemeClr val="tx1"/>
                        </a:solidFill>
                        <a:effectLst/>
                        <a:latin typeface="Arial" charset="0"/>
                      </a:endParaRPr>
                    </a:p>
                  </a:txBody>
                  <a:tcPr horzOverflow="overflow">
                    <a:lnL cap="flat">
                      <a:noFill/>
                    </a:lnL>
                    <a:lnR w="12700" cap="flat" cmpd="sng" algn="ctr">
                      <a:solidFill>
                        <a:srgbClr val="000000"/>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MISSION of RCMI:</a:t>
                      </a:r>
                    </a:p>
                    <a:p>
                      <a:pPr>
                        <a:buNone/>
                      </a:pPr>
                      <a:r>
                        <a:rPr lang="en-US" sz="2000" dirty="0">
                          <a:latin typeface="Times New Roman" pitchFamily="18" charset="0"/>
                          <a:cs typeface="Times New Roman" pitchFamily="18" charset="0"/>
                        </a:rPr>
                        <a:t>expansion of national capability for research in the health sciences.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4" name="Group 72"/>
          <p:cNvGraphicFramePr>
            <a:graphicFrameLocks noGrp="1"/>
          </p:cNvGraphicFramePr>
          <p:nvPr/>
        </p:nvGraphicFramePr>
        <p:xfrm>
          <a:off x="381000" y="2804160"/>
          <a:ext cx="8458199" cy="701040"/>
        </p:xfrm>
        <a:graphic>
          <a:graphicData uri="http://schemas.openxmlformats.org/drawingml/2006/table">
            <a:tbl>
              <a:tblPr/>
              <a:tblGrid>
                <a:gridCol w="239383">
                  <a:extLst>
                    <a:ext uri="{9D8B030D-6E8A-4147-A177-3AD203B41FA5}">
                      <a16:colId xmlns:a16="http://schemas.microsoft.com/office/drawing/2014/main" val="20000"/>
                    </a:ext>
                  </a:extLst>
                </a:gridCol>
                <a:gridCol w="7990217">
                  <a:extLst>
                    <a:ext uri="{9D8B030D-6E8A-4147-A177-3AD203B41FA5}">
                      <a16:colId xmlns:a16="http://schemas.microsoft.com/office/drawing/2014/main" val="20001"/>
                    </a:ext>
                  </a:extLst>
                </a:gridCol>
                <a:gridCol w="228599">
                  <a:extLst>
                    <a:ext uri="{9D8B030D-6E8A-4147-A177-3AD203B41FA5}">
                      <a16:colId xmlns:a16="http://schemas.microsoft.com/office/drawing/2014/main" val="20002"/>
                    </a:ext>
                  </a:extLst>
                </a:gridCol>
              </a:tblGrid>
              <a:tr h="4572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dirty="0">
                        <a:ln>
                          <a:noFill/>
                        </a:ln>
                        <a:solidFill>
                          <a:schemeClr val="tx1"/>
                        </a:solidFill>
                        <a:effectLst/>
                        <a:latin typeface="Arial" charset="0"/>
                      </a:endParaRPr>
                    </a:p>
                  </a:txBody>
                  <a:tcPr horzOverflow="overflow">
                    <a:lnL cap="flat">
                      <a:noFill/>
                    </a:lnL>
                    <a:lnR w="12700" cap="flat" cmpd="sng" algn="ctr">
                      <a:solidFill>
                        <a:srgbClr val="000000"/>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GOAL: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e</a:t>
                      </a:r>
                      <a:r>
                        <a:rPr lang="en-US" sz="2000" dirty="0">
                          <a:latin typeface="Times New Roman" pitchFamily="18" charset="0"/>
                          <a:cs typeface="Times New Roman" pitchFamily="18" charset="0"/>
                        </a:rPr>
                        <a:t>stablish</a:t>
                      </a:r>
                      <a:r>
                        <a:rPr lang="en-US" sz="2000" baseline="0" dirty="0">
                          <a:latin typeface="Times New Roman" pitchFamily="18" charset="0"/>
                          <a:cs typeface="Times New Roman" pitchFamily="18" charset="0"/>
                        </a:rPr>
                        <a:t> the </a:t>
                      </a:r>
                      <a:r>
                        <a:rPr lang="en-US" sz="2000" dirty="0">
                          <a:latin typeface="Times New Roman" pitchFamily="18" charset="0"/>
                          <a:cs typeface="Times New Roman" pitchFamily="18" charset="0"/>
                        </a:rPr>
                        <a:t>Center for Interdisciplinary Health Research at UTSA </a:t>
                      </a:r>
                    </a:p>
                    <a:p>
                      <a:pPr marL="0" marR="0" lvl="0" indent="0" algn="l" defTabSz="914400" rtl="0" eaLnBrk="1" fontAlgn="base" latinLnBrk="0" hangingPunct="1">
                        <a:lnSpc>
                          <a:spcPct val="100000"/>
                        </a:lnSpc>
                        <a:spcBef>
                          <a:spcPct val="0"/>
                        </a:spcBef>
                        <a:spcAft>
                          <a:spcPct val="0"/>
                        </a:spcAft>
                        <a:buClrTx/>
                        <a:buSzTx/>
                        <a:buFontTx/>
                        <a:buNone/>
                        <a:tabLst/>
                      </a:pPr>
                      <a:r>
                        <a:rPr lang="en-US" sz="2000" dirty="0">
                          <a:latin typeface="Times New Roman" pitchFamily="18" charset="0"/>
                          <a:cs typeface="Times New Roman" pitchFamily="18" charset="0"/>
                        </a:rPr>
                        <a:t>             </a:t>
                      </a:r>
                      <a:r>
                        <a:rPr lang="en-US" sz="2000" baseline="0" dirty="0">
                          <a:latin typeface="Times New Roman" pitchFamily="18" charset="0"/>
                          <a:cs typeface="Times New Roman" pitchFamily="18" charset="0"/>
                        </a:rPr>
                        <a:t>  to focus on </a:t>
                      </a:r>
                      <a:r>
                        <a:rPr lang="en-US" sz="2000" dirty="0">
                          <a:latin typeface="Times New Roman" pitchFamily="18" charset="0"/>
                          <a:cs typeface="Times New Roman" pitchFamily="18" charset="0"/>
                        </a:rPr>
                        <a:t>basic &amp; translational health research</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TextBox 10"/>
          <p:cNvSpPr txBox="1"/>
          <p:nvPr/>
        </p:nvSpPr>
        <p:spPr>
          <a:xfrm>
            <a:off x="2438400" y="2743200"/>
            <a:ext cx="4169731" cy="707886"/>
          </a:xfrm>
          <a:prstGeom prst="rect">
            <a:avLst/>
          </a:prstGeom>
          <a:noFill/>
        </p:spPr>
        <p:txBody>
          <a:bodyPr wrap="none" rtlCol="0">
            <a:spAutoFit/>
          </a:bodyPr>
          <a:lstStyle/>
          <a:p>
            <a:r>
              <a:rPr lang="en-US" sz="4000" b="1" dirty="0">
                <a:solidFill>
                  <a:srgbClr val="FF0000"/>
                </a:solidFill>
                <a:latin typeface="Arial" pitchFamily="34" charset="0"/>
                <a:cs typeface="Arial" pitchFamily="34" charset="0"/>
              </a:rPr>
              <a:t>Sean Thompson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a:grpSpLocks/>
          </p:cNvGrpSpPr>
          <p:nvPr/>
        </p:nvGrpSpPr>
        <p:grpSpPr bwMode="auto">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L-Shape 4"/>
            <p:cNvSpPr/>
            <p:nvPr/>
          </p:nvSpPr>
          <p:spPr>
            <a:xfrm rot="16200000">
              <a:off x="5219700" y="2933700"/>
              <a:ext cx="3352800" cy="4191000"/>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320" name="Picture 7" descr="UTSA logo.gif"/>
            <p:cNvPicPr>
              <a:picLocks noChangeAspect="1"/>
            </p:cNvPicPr>
            <p:nvPr/>
          </p:nvPicPr>
          <p:blipFill>
            <a:blip r:embed="rId2" cstate="print"/>
            <a:srcRect/>
            <a:stretch>
              <a:fillRect/>
            </a:stretch>
          </p:blipFill>
          <p:spPr bwMode="auto">
            <a:xfrm>
              <a:off x="409575" y="6003806"/>
              <a:ext cx="2409825" cy="396994"/>
            </a:xfrm>
            <a:prstGeom prst="rect">
              <a:avLst/>
            </a:prstGeom>
            <a:noFill/>
            <a:ln w="9525">
              <a:noFill/>
              <a:miter lim="800000"/>
              <a:headEnd/>
              <a:tailEnd/>
            </a:ln>
          </p:spPr>
        </p:pic>
        <p:pic>
          <p:nvPicPr>
            <p:cNvPr id="13321" name="Picture 8" descr="UTHSCSA logo.gif"/>
            <p:cNvPicPr>
              <a:picLocks noChangeAspect="1"/>
            </p:cNvPicPr>
            <p:nvPr/>
          </p:nvPicPr>
          <p:blipFill>
            <a:blip r:embed="rId3" cstate="print"/>
            <a:srcRect/>
            <a:stretch>
              <a:fillRect/>
            </a:stretch>
          </p:blipFill>
          <p:spPr bwMode="auto">
            <a:xfrm>
              <a:off x="6096000" y="5943600"/>
              <a:ext cx="2628900" cy="427960"/>
            </a:xfrm>
            <a:prstGeom prst="rect">
              <a:avLst/>
            </a:prstGeom>
            <a:noFill/>
            <a:ln w="9525">
              <a:noFill/>
              <a:miter lim="800000"/>
              <a:headEnd/>
              <a:tailEnd/>
            </a:ln>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a:spAutoFit/>
            </a:bodyPr>
            <a:lstStyle/>
            <a:p>
              <a:pPr algn="ctr" fontAlgn="auto">
                <a:spcBef>
                  <a:spcPts val="0"/>
                </a:spcBef>
                <a:spcAft>
                  <a:spcPts val="0"/>
                </a:spcAft>
                <a:defRPr/>
              </a:pP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3314" name="Rectangle 12"/>
          <p:cNvSpPr>
            <a:spLocks/>
          </p:cNvSpPr>
          <p:nvPr/>
        </p:nvSpPr>
        <p:spPr bwMode="auto">
          <a:xfrm>
            <a:off x="457200" y="1143000"/>
            <a:ext cx="8229600" cy="4906963"/>
          </a:xfrm>
          <a:prstGeom prst="rect">
            <a:avLst/>
          </a:prstGeom>
          <a:noFill/>
          <a:ln w="9525">
            <a:noFill/>
            <a:miter lim="800000"/>
            <a:headEnd/>
            <a:tailEnd/>
          </a:ln>
        </p:spPr>
        <p:txBody>
          <a:bodyPr/>
          <a:lstStyle/>
          <a:p>
            <a:pPr marL="342900" indent="-342900">
              <a:spcBef>
                <a:spcPct val="20000"/>
              </a:spcBef>
              <a:buFont typeface="Arial" charset="0"/>
              <a:buChar char="•"/>
            </a:pPr>
            <a:r>
              <a:rPr lang="en-US" sz="3200">
                <a:latin typeface="Calibri" pitchFamily="34" charset="0"/>
              </a:rPr>
              <a:t>STTM manages technologies developed at UTHSCSA, UTSA, UT-Pan American and UT-Brownsville</a:t>
            </a:r>
          </a:p>
          <a:p>
            <a:pPr marL="742950" lvl="1" indent="-285750">
              <a:spcBef>
                <a:spcPct val="20000"/>
              </a:spcBef>
              <a:buFont typeface="Arial" charset="0"/>
              <a:buChar char="–"/>
            </a:pPr>
            <a:r>
              <a:rPr lang="en-US" sz="2800">
                <a:latin typeface="Calibri" pitchFamily="34" charset="0"/>
              </a:rPr>
              <a:t>Our job:</a:t>
            </a:r>
          </a:p>
          <a:p>
            <a:pPr marL="1143000" lvl="2" indent="-228600">
              <a:spcBef>
                <a:spcPct val="20000"/>
              </a:spcBef>
              <a:buFont typeface="Arial" charset="0"/>
              <a:buChar char="•"/>
            </a:pPr>
            <a:r>
              <a:rPr lang="en-US" sz="2400">
                <a:latin typeface="Calibri" pitchFamily="34" charset="0"/>
              </a:rPr>
              <a:t>License UT technologies for development by private companies for UT, Inventor and public benefit</a:t>
            </a:r>
          </a:p>
          <a:p>
            <a:pPr marL="1143000" lvl="2" indent="-228600">
              <a:spcBef>
                <a:spcPct val="20000"/>
              </a:spcBef>
              <a:buFont typeface="Arial" charset="0"/>
              <a:buChar char="•"/>
            </a:pPr>
            <a:r>
              <a:rPr lang="en-US" sz="2400">
                <a:latin typeface="Calibri" pitchFamily="34" charset="0"/>
              </a:rPr>
              <a:t>Be a value-added resource UT Researchers, Clinicians and other Faculty can trust and rely on to manage the valuable intellectual property resulting from their work</a:t>
            </a:r>
          </a:p>
          <a:p>
            <a:pPr marL="1600200" lvl="3" indent="-228600">
              <a:spcBef>
                <a:spcPct val="20000"/>
              </a:spcBef>
              <a:buFont typeface="Arial" charset="0"/>
              <a:buChar char="–"/>
            </a:pPr>
            <a:r>
              <a:rPr lang="en-US" sz="2000">
                <a:latin typeface="Calibri" pitchFamily="34" charset="0"/>
              </a:rPr>
              <a:t>So you can stay focused on your work; and</a:t>
            </a:r>
          </a:p>
          <a:p>
            <a:pPr marL="1600200" lvl="3" indent="-228600">
              <a:spcBef>
                <a:spcPct val="20000"/>
              </a:spcBef>
              <a:buFont typeface="Arial" charset="0"/>
              <a:buChar char="–"/>
            </a:pPr>
            <a:r>
              <a:rPr lang="en-US" sz="2000">
                <a:latin typeface="Calibri" pitchFamily="34" charset="0"/>
              </a:rPr>
              <a:t>To protect your and UT’s interests in UT technology</a:t>
            </a:r>
          </a:p>
        </p:txBody>
      </p:sp>
      <p:sp>
        <p:nvSpPr>
          <p:cNvPr id="13315" name="Rectangle 13"/>
          <p:cNvSpPr>
            <a:spLocks/>
          </p:cNvSpPr>
          <p:nvPr/>
        </p:nvSpPr>
        <p:spPr bwMode="auto">
          <a:xfrm>
            <a:off x="457200" y="274638"/>
            <a:ext cx="8229600" cy="868362"/>
          </a:xfrm>
          <a:prstGeom prst="rect">
            <a:avLst/>
          </a:prstGeom>
          <a:noFill/>
          <a:ln w="9525">
            <a:noFill/>
            <a:miter lim="800000"/>
            <a:headEnd/>
            <a:tailEnd/>
          </a:ln>
        </p:spPr>
        <p:txBody>
          <a:bodyPr anchor="ctr"/>
          <a:lstStyle/>
          <a:p>
            <a:pPr algn="ctr"/>
            <a:r>
              <a:rPr lang="en-US" sz="3200" b="1">
                <a:latin typeface="Calibri" pitchFamily="34" charset="0"/>
              </a:rPr>
              <a:t>South Texas Technology Management (STTM)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a:grpSpLocks/>
          </p:cNvGrpSpPr>
          <p:nvPr/>
        </p:nvGrpSpPr>
        <p:grpSpPr bwMode="auto">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L-Shape 4"/>
            <p:cNvSpPr/>
            <p:nvPr/>
          </p:nvSpPr>
          <p:spPr>
            <a:xfrm rot="16200000">
              <a:off x="5219700" y="2933700"/>
              <a:ext cx="3352800" cy="4191000"/>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344" name="Picture 7" descr="UTSA logo.gif"/>
            <p:cNvPicPr>
              <a:picLocks noChangeAspect="1"/>
            </p:cNvPicPr>
            <p:nvPr/>
          </p:nvPicPr>
          <p:blipFill>
            <a:blip r:embed="rId2" cstate="print"/>
            <a:srcRect/>
            <a:stretch>
              <a:fillRect/>
            </a:stretch>
          </p:blipFill>
          <p:spPr bwMode="auto">
            <a:xfrm>
              <a:off x="409575" y="6003806"/>
              <a:ext cx="2409825" cy="396994"/>
            </a:xfrm>
            <a:prstGeom prst="rect">
              <a:avLst/>
            </a:prstGeom>
            <a:noFill/>
            <a:ln w="9525">
              <a:noFill/>
              <a:miter lim="800000"/>
              <a:headEnd/>
              <a:tailEnd/>
            </a:ln>
          </p:spPr>
        </p:pic>
        <p:pic>
          <p:nvPicPr>
            <p:cNvPr id="14345" name="Picture 8" descr="UTHSCSA logo.gif"/>
            <p:cNvPicPr>
              <a:picLocks noChangeAspect="1"/>
            </p:cNvPicPr>
            <p:nvPr/>
          </p:nvPicPr>
          <p:blipFill>
            <a:blip r:embed="rId3" cstate="print"/>
            <a:srcRect/>
            <a:stretch>
              <a:fillRect/>
            </a:stretch>
          </p:blipFill>
          <p:spPr bwMode="auto">
            <a:xfrm>
              <a:off x="6096000" y="5943600"/>
              <a:ext cx="2628900" cy="427960"/>
            </a:xfrm>
            <a:prstGeom prst="rect">
              <a:avLst/>
            </a:prstGeom>
            <a:noFill/>
            <a:ln w="9525">
              <a:noFill/>
              <a:miter lim="800000"/>
              <a:headEnd/>
              <a:tailEnd/>
            </a:ln>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a:spAutoFit/>
            </a:bodyPr>
            <a:lstStyle/>
            <a:p>
              <a:pPr algn="ctr" fontAlgn="auto">
                <a:spcBef>
                  <a:spcPts val="0"/>
                </a:spcBef>
                <a:spcAft>
                  <a:spcPts val="0"/>
                </a:spcAft>
                <a:defRPr/>
              </a:pP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4338" name="Rectangle 12"/>
          <p:cNvSpPr>
            <a:spLocks/>
          </p:cNvSpPr>
          <p:nvPr/>
        </p:nvSpPr>
        <p:spPr bwMode="auto">
          <a:xfrm>
            <a:off x="381000" y="925512"/>
            <a:ext cx="8382000" cy="5094287"/>
          </a:xfrm>
          <a:prstGeom prst="rect">
            <a:avLst/>
          </a:prstGeom>
          <a:noFill/>
          <a:ln w="9525">
            <a:noFill/>
            <a:miter lim="800000"/>
            <a:headEnd/>
            <a:tailEnd/>
          </a:ln>
        </p:spPr>
        <p:txBody>
          <a:bodyPr/>
          <a:lstStyle/>
          <a:p>
            <a:pPr marL="342900" indent="-342900">
              <a:spcBef>
                <a:spcPct val="20000"/>
              </a:spcBef>
              <a:buFont typeface="Arial" charset="0"/>
              <a:buChar char="•"/>
            </a:pPr>
            <a:r>
              <a:rPr lang="en-US" sz="3200" dirty="0">
                <a:latin typeface="Calibri" pitchFamily="34" charset="0"/>
              </a:rPr>
              <a:t>Translational Research as a “concept” is relatively new but:</a:t>
            </a:r>
          </a:p>
          <a:p>
            <a:pPr marL="742950" lvl="1" indent="-285750">
              <a:spcBef>
                <a:spcPct val="20000"/>
              </a:spcBef>
              <a:buFont typeface="Arial" charset="0"/>
              <a:buChar char="–"/>
            </a:pPr>
            <a:r>
              <a:rPr lang="en-US" sz="2800" dirty="0">
                <a:latin typeface="Calibri" pitchFamily="34" charset="0"/>
              </a:rPr>
              <a:t>“Multi-disciplinary and multi-institutional collaboration and cooperation” are </a:t>
            </a:r>
            <a:r>
              <a:rPr lang="en-US" sz="2800" b="1" i="1" u="sng" dirty="0">
                <a:latin typeface="Calibri" pitchFamily="34" charset="0"/>
              </a:rPr>
              <a:t>not</a:t>
            </a:r>
            <a:r>
              <a:rPr lang="en-US" sz="2800" dirty="0">
                <a:latin typeface="Calibri" pitchFamily="34" charset="0"/>
              </a:rPr>
              <a:t> new to the more successful UT Researcher/Clinician Inventors  </a:t>
            </a:r>
          </a:p>
          <a:p>
            <a:pPr marL="342900" indent="-342900">
              <a:spcBef>
                <a:spcPct val="20000"/>
              </a:spcBef>
              <a:buFont typeface="Arial" charset="0"/>
              <a:buChar char="•"/>
            </a:pPr>
            <a:r>
              <a:rPr lang="en-US" sz="3200" dirty="0">
                <a:latin typeface="Calibri" pitchFamily="34" charset="0"/>
              </a:rPr>
              <a:t>STTM is uniquely positioned to foster, facilitate and support such cooperation</a:t>
            </a:r>
          </a:p>
          <a:p>
            <a:pPr marL="1143000" lvl="2" indent="-228600">
              <a:spcBef>
                <a:spcPct val="20000"/>
              </a:spcBef>
              <a:buFont typeface="Arial" charset="0"/>
              <a:buChar char="•"/>
            </a:pPr>
            <a:r>
              <a:rPr lang="en-US" sz="2400" dirty="0">
                <a:latin typeface="Calibri" pitchFamily="34" charset="0"/>
              </a:rPr>
              <a:t>The only UT Tech Transfer serving multiple institutions</a:t>
            </a:r>
          </a:p>
          <a:p>
            <a:pPr marL="1143000" lvl="2" indent="-228600">
              <a:spcBef>
                <a:spcPct val="20000"/>
              </a:spcBef>
              <a:buFont typeface="Arial" charset="0"/>
              <a:buChar char="•"/>
            </a:pPr>
            <a:r>
              <a:rPr lang="en-US" sz="2400" dirty="0">
                <a:latin typeface="Calibri" pitchFamily="34" charset="0"/>
              </a:rPr>
              <a:t>Use STTM’s multi-institution awareness to help you find:</a:t>
            </a:r>
          </a:p>
          <a:p>
            <a:pPr marL="1600200" lvl="3" indent="-228600">
              <a:spcBef>
                <a:spcPct val="20000"/>
              </a:spcBef>
              <a:buFont typeface="Arial" charset="0"/>
              <a:buChar char="–"/>
            </a:pPr>
            <a:r>
              <a:rPr lang="en-US" sz="2000" dirty="0">
                <a:latin typeface="Calibri" pitchFamily="34" charset="0"/>
              </a:rPr>
              <a:t>Resources</a:t>
            </a:r>
          </a:p>
          <a:p>
            <a:pPr marL="1600200" lvl="3" indent="-228600">
              <a:spcBef>
                <a:spcPct val="20000"/>
              </a:spcBef>
              <a:buFont typeface="Arial" charset="0"/>
              <a:buChar char="–"/>
            </a:pPr>
            <a:r>
              <a:rPr lang="en-US" sz="2000" dirty="0">
                <a:latin typeface="Calibri" pitchFamily="34" charset="0"/>
              </a:rPr>
              <a:t>Collaborators </a:t>
            </a:r>
          </a:p>
        </p:txBody>
      </p:sp>
      <p:sp>
        <p:nvSpPr>
          <p:cNvPr id="14339" name="Rectangle 13"/>
          <p:cNvSpPr>
            <a:spLocks/>
          </p:cNvSpPr>
          <p:nvPr/>
        </p:nvSpPr>
        <p:spPr bwMode="auto">
          <a:xfrm>
            <a:off x="457200" y="274638"/>
            <a:ext cx="8229600" cy="868362"/>
          </a:xfrm>
          <a:prstGeom prst="rect">
            <a:avLst/>
          </a:prstGeom>
          <a:noFill/>
          <a:ln w="9525">
            <a:noFill/>
            <a:miter lim="800000"/>
            <a:headEnd/>
            <a:tailEnd/>
          </a:ln>
        </p:spPr>
        <p:txBody>
          <a:bodyPr anchor="ctr"/>
          <a:lstStyle/>
          <a:p>
            <a:pPr algn="ctr"/>
            <a:r>
              <a:rPr lang="en-US" sz="3200" b="1">
                <a:latin typeface="Calibri" pitchFamily="34" charset="0"/>
              </a:rPr>
              <a:t>STTM in the Context of Translational Research</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a:grpSpLocks/>
          </p:cNvGrpSpPr>
          <p:nvPr/>
        </p:nvGrpSpPr>
        <p:grpSpPr bwMode="auto">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L-Shape 4"/>
            <p:cNvSpPr/>
            <p:nvPr/>
          </p:nvSpPr>
          <p:spPr>
            <a:xfrm rot="16200000">
              <a:off x="5219700" y="2933700"/>
              <a:ext cx="3352800" cy="4191000"/>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5368" name="Picture 7" descr="UTSA logo.gif"/>
            <p:cNvPicPr>
              <a:picLocks noChangeAspect="1"/>
            </p:cNvPicPr>
            <p:nvPr/>
          </p:nvPicPr>
          <p:blipFill>
            <a:blip r:embed="rId2" cstate="print"/>
            <a:srcRect/>
            <a:stretch>
              <a:fillRect/>
            </a:stretch>
          </p:blipFill>
          <p:spPr bwMode="auto">
            <a:xfrm>
              <a:off x="409575" y="6003806"/>
              <a:ext cx="2409825" cy="396994"/>
            </a:xfrm>
            <a:prstGeom prst="rect">
              <a:avLst/>
            </a:prstGeom>
            <a:noFill/>
            <a:ln w="9525">
              <a:noFill/>
              <a:miter lim="800000"/>
              <a:headEnd/>
              <a:tailEnd/>
            </a:ln>
          </p:spPr>
        </p:pic>
        <p:pic>
          <p:nvPicPr>
            <p:cNvPr id="15369" name="Picture 8" descr="UTHSCSA logo.gif"/>
            <p:cNvPicPr>
              <a:picLocks noChangeAspect="1"/>
            </p:cNvPicPr>
            <p:nvPr/>
          </p:nvPicPr>
          <p:blipFill>
            <a:blip r:embed="rId3" cstate="print"/>
            <a:srcRect/>
            <a:stretch>
              <a:fillRect/>
            </a:stretch>
          </p:blipFill>
          <p:spPr bwMode="auto">
            <a:xfrm>
              <a:off x="6096000" y="5943600"/>
              <a:ext cx="2628900" cy="427960"/>
            </a:xfrm>
            <a:prstGeom prst="rect">
              <a:avLst/>
            </a:prstGeom>
            <a:noFill/>
            <a:ln w="9525">
              <a:noFill/>
              <a:miter lim="800000"/>
              <a:headEnd/>
              <a:tailEnd/>
            </a:ln>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a:spAutoFit/>
            </a:bodyPr>
            <a:lstStyle/>
            <a:p>
              <a:pPr algn="ctr" fontAlgn="auto">
                <a:spcBef>
                  <a:spcPts val="0"/>
                </a:spcBef>
                <a:spcAft>
                  <a:spcPts val="0"/>
                </a:spcAft>
                <a:defRPr/>
              </a:pP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5362" name="Rectangle 12"/>
          <p:cNvSpPr>
            <a:spLocks/>
          </p:cNvSpPr>
          <p:nvPr/>
        </p:nvSpPr>
        <p:spPr bwMode="auto">
          <a:xfrm>
            <a:off x="381000" y="925513"/>
            <a:ext cx="8382000" cy="4906962"/>
          </a:xfrm>
          <a:prstGeom prst="rect">
            <a:avLst/>
          </a:prstGeom>
          <a:noFill/>
          <a:ln w="9525">
            <a:noFill/>
            <a:miter lim="800000"/>
            <a:headEnd/>
            <a:tailEnd/>
          </a:ln>
        </p:spPr>
        <p:txBody>
          <a:bodyPr/>
          <a:lstStyle/>
          <a:p>
            <a:pPr marL="342900" indent="-342900">
              <a:spcBef>
                <a:spcPct val="20000"/>
              </a:spcBef>
              <a:buFont typeface="Arial" charset="0"/>
              <a:buChar char="•"/>
            </a:pPr>
            <a:r>
              <a:rPr lang="en-US" sz="3200" dirty="0">
                <a:latin typeface="Calibri" pitchFamily="34" charset="0"/>
              </a:rPr>
              <a:t>Generally, University “research” (inventions) are “translated” for practical application in the context of:</a:t>
            </a:r>
          </a:p>
          <a:p>
            <a:pPr marL="742950" lvl="1" indent="-285750">
              <a:spcBef>
                <a:spcPct val="20000"/>
              </a:spcBef>
              <a:buFont typeface="Arial" charset="0"/>
              <a:buChar char="–"/>
            </a:pPr>
            <a:r>
              <a:rPr lang="en-US" sz="2800" dirty="0">
                <a:latin typeface="Calibri" pitchFamily="34" charset="0"/>
              </a:rPr>
              <a:t>Licenses to existing private companies</a:t>
            </a:r>
          </a:p>
          <a:p>
            <a:pPr marL="742950" lvl="1" indent="-285750">
              <a:spcBef>
                <a:spcPct val="20000"/>
              </a:spcBef>
              <a:buFont typeface="Arial" charset="0"/>
              <a:buChar char="–"/>
            </a:pPr>
            <a:r>
              <a:rPr lang="en-US" sz="2800" dirty="0">
                <a:latin typeface="Calibri" pitchFamily="34" charset="0"/>
              </a:rPr>
              <a:t>Licenses to startup companies</a:t>
            </a:r>
          </a:p>
          <a:p>
            <a:pPr marL="742950" lvl="1" indent="-285750">
              <a:spcBef>
                <a:spcPct val="20000"/>
              </a:spcBef>
              <a:buFont typeface="Arial" charset="0"/>
              <a:buChar char="–"/>
            </a:pPr>
            <a:r>
              <a:rPr lang="en-US" sz="2800" dirty="0">
                <a:latin typeface="Calibri" pitchFamily="34" charset="0"/>
              </a:rPr>
              <a:t>Sponsored Research Agreements (SRAs)</a:t>
            </a:r>
          </a:p>
          <a:p>
            <a:pPr marL="1143000" lvl="2" indent="-228600">
              <a:spcBef>
                <a:spcPct val="20000"/>
              </a:spcBef>
              <a:buFont typeface="Arial" charset="0"/>
              <a:buChar char="•"/>
            </a:pPr>
            <a:r>
              <a:rPr lang="en-US" sz="2400" dirty="0">
                <a:latin typeface="Calibri" pitchFamily="34" charset="0"/>
              </a:rPr>
              <a:t>But inventions resulting from such SRAs are </a:t>
            </a:r>
            <a:r>
              <a:rPr lang="en-US" sz="2400" b="1" i="1" u="sng" dirty="0">
                <a:latin typeface="Calibri" pitchFamily="34" charset="0"/>
              </a:rPr>
              <a:t>UT-OWNED</a:t>
            </a:r>
          </a:p>
          <a:p>
            <a:pPr marL="342900" indent="-342900">
              <a:spcBef>
                <a:spcPct val="20000"/>
              </a:spcBef>
              <a:buFont typeface="Arial" charset="0"/>
              <a:buChar char="•"/>
            </a:pPr>
            <a:r>
              <a:rPr lang="en-US" sz="3200" dirty="0">
                <a:latin typeface="Calibri" pitchFamily="34" charset="0"/>
              </a:rPr>
              <a:t>Leverage STTM’s:</a:t>
            </a:r>
          </a:p>
          <a:p>
            <a:pPr marL="742950" lvl="1" indent="-285750">
              <a:spcBef>
                <a:spcPct val="20000"/>
              </a:spcBef>
              <a:buFont typeface="Arial" charset="0"/>
              <a:buChar char="–"/>
            </a:pPr>
            <a:r>
              <a:rPr lang="en-US" sz="2800" dirty="0">
                <a:latin typeface="Calibri" pitchFamily="34" charset="0"/>
              </a:rPr>
              <a:t>Industry contacts 		</a:t>
            </a:r>
            <a:r>
              <a:rPr lang="en-US" sz="2800" dirty="0">
                <a:latin typeface="Calibri" pitchFamily="34" charset="0"/>
                <a:cs typeface="Arial" charset="0"/>
              </a:rPr>
              <a:t>― Startup knowledge</a:t>
            </a:r>
          </a:p>
          <a:p>
            <a:pPr marL="742950" lvl="1" indent="-285750">
              <a:spcBef>
                <a:spcPct val="20000"/>
              </a:spcBef>
              <a:buFont typeface="Arial" charset="0"/>
              <a:buChar char="–"/>
            </a:pPr>
            <a:r>
              <a:rPr lang="en-US" sz="2800" dirty="0">
                <a:latin typeface="Calibri" pitchFamily="34" charset="0"/>
                <a:cs typeface="Arial" charset="0"/>
              </a:rPr>
              <a:t>IP experience			― Other resources</a:t>
            </a:r>
          </a:p>
        </p:txBody>
      </p:sp>
      <p:sp>
        <p:nvSpPr>
          <p:cNvPr id="15363" name="Rectangle 13"/>
          <p:cNvSpPr>
            <a:spLocks/>
          </p:cNvSpPr>
          <p:nvPr/>
        </p:nvSpPr>
        <p:spPr bwMode="auto">
          <a:xfrm>
            <a:off x="457200" y="274638"/>
            <a:ext cx="8229600" cy="868362"/>
          </a:xfrm>
          <a:prstGeom prst="rect">
            <a:avLst/>
          </a:prstGeom>
          <a:noFill/>
          <a:ln w="9525">
            <a:noFill/>
            <a:miter lim="800000"/>
            <a:headEnd/>
            <a:tailEnd/>
          </a:ln>
        </p:spPr>
        <p:txBody>
          <a:bodyPr anchor="ctr"/>
          <a:lstStyle/>
          <a:p>
            <a:pPr algn="ctr"/>
            <a:r>
              <a:rPr lang="en-US" sz="3200" b="1">
                <a:latin typeface="Calibri" pitchFamily="34" charset="0"/>
              </a:rPr>
              <a:t>Translational Research in Practice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a:grpSpLocks/>
          </p:cNvGrpSpPr>
          <p:nvPr/>
        </p:nvGrpSpPr>
        <p:grpSpPr bwMode="auto">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L-Shape 4"/>
            <p:cNvSpPr/>
            <p:nvPr/>
          </p:nvSpPr>
          <p:spPr>
            <a:xfrm rot="16200000">
              <a:off x="5219700" y="2933700"/>
              <a:ext cx="3352800" cy="4191000"/>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6393" name="Picture 7" descr="UTSA logo.gif"/>
            <p:cNvPicPr>
              <a:picLocks noChangeAspect="1"/>
            </p:cNvPicPr>
            <p:nvPr/>
          </p:nvPicPr>
          <p:blipFill>
            <a:blip r:embed="rId2" cstate="print"/>
            <a:srcRect/>
            <a:stretch>
              <a:fillRect/>
            </a:stretch>
          </p:blipFill>
          <p:spPr bwMode="auto">
            <a:xfrm>
              <a:off x="409575" y="6003806"/>
              <a:ext cx="2409825" cy="396994"/>
            </a:xfrm>
            <a:prstGeom prst="rect">
              <a:avLst/>
            </a:prstGeom>
            <a:noFill/>
            <a:ln w="9525">
              <a:noFill/>
              <a:miter lim="800000"/>
              <a:headEnd/>
              <a:tailEnd/>
            </a:ln>
          </p:spPr>
        </p:pic>
        <p:pic>
          <p:nvPicPr>
            <p:cNvPr id="16394" name="Picture 8" descr="UTHSCSA logo.gif"/>
            <p:cNvPicPr>
              <a:picLocks noChangeAspect="1"/>
            </p:cNvPicPr>
            <p:nvPr/>
          </p:nvPicPr>
          <p:blipFill>
            <a:blip r:embed="rId3" cstate="print"/>
            <a:srcRect/>
            <a:stretch>
              <a:fillRect/>
            </a:stretch>
          </p:blipFill>
          <p:spPr bwMode="auto">
            <a:xfrm>
              <a:off x="6096000" y="5943600"/>
              <a:ext cx="2628900" cy="427960"/>
            </a:xfrm>
            <a:prstGeom prst="rect">
              <a:avLst/>
            </a:prstGeom>
            <a:noFill/>
            <a:ln w="9525">
              <a:noFill/>
              <a:miter lim="800000"/>
              <a:headEnd/>
              <a:tailEnd/>
            </a:ln>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a:spAutoFit/>
            </a:bodyPr>
            <a:lstStyle/>
            <a:p>
              <a:pPr algn="ctr" fontAlgn="auto">
                <a:spcBef>
                  <a:spcPts val="0"/>
                </a:spcBef>
                <a:spcAft>
                  <a:spcPts val="0"/>
                </a:spcAft>
                <a:defRPr/>
              </a:pP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6386" name="Rectangle 12"/>
          <p:cNvSpPr>
            <a:spLocks/>
          </p:cNvSpPr>
          <p:nvPr/>
        </p:nvSpPr>
        <p:spPr bwMode="auto">
          <a:xfrm>
            <a:off x="381000" y="925513"/>
            <a:ext cx="8382000" cy="4906962"/>
          </a:xfrm>
          <a:prstGeom prst="rect">
            <a:avLst/>
          </a:prstGeom>
          <a:noFill/>
          <a:ln w="9525">
            <a:noFill/>
            <a:miter lim="800000"/>
            <a:headEnd/>
            <a:tailEnd/>
          </a:ln>
        </p:spPr>
        <p:txBody>
          <a:bodyPr/>
          <a:lstStyle/>
          <a:p>
            <a:pPr marL="342900" indent="-342900">
              <a:spcBef>
                <a:spcPct val="20000"/>
              </a:spcBef>
              <a:buFont typeface="Arial" charset="0"/>
              <a:buChar char="•"/>
            </a:pPr>
            <a:r>
              <a:rPr lang="en-US" sz="3200" dirty="0">
                <a:latin typeface="Calibri" pitchFamily="34" charset="0"/>
              </a:rPr>
              <a:t>POCsparc Grants</a:t>
            </a:r>
          </a:p>
          <a:p>
            <a:pPr marL="742950" lvl="1" indent="-285750">
              <a:spcBef>
                <a:spcPct val="20000"/>
              </a:spcBef>
              <a:buFont typeface="Arial" charset="0"/>
              <a:buChar char="–"/>
            </a:pPr>
            <a:r>
              <a:rPr lang="en-US" sz="2800" dirty="0">
                <a:latin typeface="Calibri" pitchFamily="34" charset="0"/>
              </a:rPr>
              <a:t>Funds made available through SALSI</a:t>
            </a:r>
          </a:p>
          <a:p>
            <a:pPr marL="742950" lvl="1" indent="-285750">
              <a:spcBef>
                <a:spcPct val="20000"/>
              </a:spcBef>
              <a:buFont typeface="Arial" charset="0"/>
              <a:buChar char="–"/>
            </a:pPr>
            <a:r>
              <a:rPr lang="en-US" sz="2800" dirty="0">
                <a:latin typeface="Calibri" pitchFamily="34" charset="0"/>
              </a:rPr>
              <a:t>Up to $25,000 to faculty of the four STTM-served UT institutions </a:t>
            </a:r>
          </a:p>
          <a:p>
            <a:pPr marL="1143000" lvl="2" indent="-228600">
              <a:spcBef>
                <a:spcPct val="20000"/>
              </a:spcBef>
              <a:buFont typeface="Arial" charset="0"/>
              <a:buChar char="•"/>
            </a:pPr>
            <a:r>
              <a:rPr lang="en-US" sz="2400" dirty="0">
                <a:latin typeface="Calibri" pitchFamily="34" charset="0"/>
              </a:rPr>
              <a:t>To advance UT inventions toward successful commercialization</a:t>
            </a:r>
          </a:p>
          <a:p>
            <a:pPr marL="742950" lvl="1" indent="-285750">
              <a:spcBef>
                <a:spcPct val="20000"/>
              </a:spcBef>
              <a:buFont typeface="Arial" charset="0"/>
              <a:buChar char="–"/>
            </a:pPr>
            <a:r>
              <a:rPr lang="en-US" sz="2800" dirty="0">
                <a:latin typeface="Calibri" pitchFamily="34" charset="0"/>
              </a:rPr>
              <a:t>Requirements for eligible proposals: </a:t>
            </a:r>
          </a:p>
          <a:p>
            <a:pPr marL="1143000" lvl="2" indent="-228600">
              <a:spcBef>
                <a:spcPct val="20000"/>
              </a:spcBef>
              <a:buFont typeface="Arial" charset="0"/>
              <a:buChar char="•"/>
            </a:pPr>
            <a:r>
              <a:rPr lang="en-US" sz="2400" dirty="0">
                <a:latin typeface="Calibri" pitchFamily="34" charset="0"/>
              </a:rPr>
              <a:t>UTHSCSA &amp; UTSA collaborative research projects</a:t>
            </a:r>
          </a:p>
          <a:p>
            <a:pPr marL="1143000" lvl="2" indent="-228600">
              <a:spcBef>
                <a:spcPct val="20000"/>
              </a:spcBef>
              <a:buFont typeface="Arial" charset="0"/>
              <a:buChar char="•"/>
            </a:pPr>
            <a:r>
              <a:rPr lang="en-US" sz="2400" dirty="0">
                <a:latin typeface="Calibri" pitchFamily="34" charset="0"/>
              </a:rPr>
              <a:t>Collaborative projects between UTHSCSA or UTSA researchers and UTB or UTPA researchers**</a:t>
            </a:r>
          </a:p>
        </p:txBody>
      </p:sp>
      <p:sp>
        <p:nvSpPr>
          <p:cNvPr id="16387" name="Rectangle 13"/>
          <p:cNvSpPr>
            <a:spLocks/>
          </p:cNvSpPr>
          <p:nvPr/>
        </p:nvSpPr>
        <p:spPr bwMode="auto">
          <a:xfrm>
            <a:off x="457200" y="274638"/>
            <a:ext cx="8229600" cy="868362"/>
          </a:xfrm>
          <a:prstGeom prst="rect">
            <a:avLst/>
          </a:prstGeom>
          <a:noFill/>
          <a:ln w="9525">
            <a:noFill/>
            <a:miter lim="800000"/>
            <a:headEnd/>
            <a:tailEnd/>
          </a:ln>
        </p:spPr>
        <p:txBody>
          <a:bodyPr anchor="ctr"/>
          <a:lstStyle/>
          <a:p>
            <a:pPr algn="ctr"/>
            <a:r>
              <a:rPr lang="en-US" sz="3200" b="1">
                <a:latin typeface="Calibri" pitchFamily="34" charset="0"/>
              </a:rPr>
              <a:t>Resources Available Through STTM</a:t>
            </a:r>
          </a:p>
        </p:txBody>
      </p:sp>
      <p:sp>
        <p:nvSpPr>
          <p:cNvPr id="16388" name="Text Box 14"/>
          <p:cNvSpPr txBox="1">
            <a:spLocks noChangeArrowheads="1"/>
          </p:cNvSpPr>
          <p:nvPr/>
        </p:nvSpPr>
        <p:spPr bwMode="auto">
          <a:xfrm>
            <a:off x="914400" y="5486400"/>
            <a:ext cx="7086600" cy="396875"/>
          </a:xfrm>
          <a:prstGeom prst="rect">
            <a:avLst/>
          </a:prstGeom>
          <a:noFill/>
          <a:ln w="9525">
            <a:noFill/>
            <a:miter lim="800000"/>
            <a:headEnd/>
            <a:tailEnd/>
          </a:ln>
        </p:spPr>
        <p:txBody>
          <a:bodyPr>
            <a:spAutoFit/>
          </a:bodyPr>
          <a:lstStyle/>
          <a:p>
            <a:r>
              <a:rPr lang="en-US" sz="1000" b="1" dirty="0"/>
              <a:t>**UTSA faculty proposals may also be considered for </a:t>
            </a:r>
            <a:r>
              <a:rPr lang="en-US" sz="1000" b="1" dirty="0" err="1"/>
              <a:t>POCroadrunner</a:t>
            </a:r>
            <a:r>
              <a:rPr lang="en-US" sz="1000" b="1" dirty="0"/>
              <a:t> (</a:t>
            </a:r>
            <a:r>
              <a:rPr lang="en-US" sz="1000" b="1" dirty="0" err="1"/>
              <a:t>POCrr</a:t>
            </a:r>
            <a:r>
              <a:rPr lang="en-US" sz="1000" b="1" dirty="0"/>
              <a:t>) grants, which are funded through a supplement to the Emerging Technology Fund award that established the UTSA Institute for Cyber Security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a:grpSpLocks/>
          </p:cNvGrpSpPr>
          <p:nvPr/>
        </p:nvGrpSpPr>
        <p:grpSpPr bwMode="auto">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L-Shape 4"/>
            <p:cNvSpPr/>
            <p:nvPr/>
          </p:nvSpPr>
          <p:spPr>
            <a:xfrm rot="16200000">
              <a:off x="5219700" y="2933700"/>
              <a:ext cx="3352800" cy="4191000"/>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7416" name="Picture 7" descr="UTSA logo.gif"/>
            <p:cNvPicPr>
              <a:picLocks noChangeAspect="1"/>
            </p:cNvPicPr>
            <p:nvPr/>
          </p:nvPicPr>
          <p:blipFill>
            <a:blip r:embed="rId2" cstate="print"/>
            <a:srcRect/>
            <a:stretch>
              <a:fillRect/>
            </a:stretch>
          </p:blipFill>
          <p:spPr bwMode="auto">
            <a:xfrm>
              <a:off x="409575" y="6003806"/>
              <a:ext cx="2409825" cy="396994"/>
            </a:xfrm>
            <a:prstGeom prst="rect">
              <a:avLst/>
            </a:prstGeom>
            <a:noFill/>
            <a:ln w="9525">
              <a:noFill/>
              <a:miter lim="800000"/>
              <a:headEnd/>
              <a:tailEnd/>
            </a:ln>
          </p:spPr>
        </p:pic>
        <p:pic>
          <p:nvPicPr>
            <p:cNvPr id="17417" name="Picture 8" descr="UTHSCSA logo.gif"/>
            <p:cNvPicPr>
              <a:picLocks noChangeAspect="1"/>
            </p:cNvPicPr>
            <p:nvPr/>
          </p:nvPicPr>
          <p:blipFill>
            <a:blip r:embed="rId3" cstate="print"/>
            <a:srcRect/>
            <a:stretch>
              <a:fillRect/>
            </a:stretch>
          </p:blipFill>
          <p:spPr bwMode="auto">
            <a:xfrm>
              <a:off x="6096000" y="5943600"/>
              <a:ext cx="2628900" cy="427960"/>
            </a:xfrm>
            <a:prstGeom prst="rect">
              <a:avLst/>
            </a:prstGeom>
            <a:noFill/>
            <a:ln w="9525">
              <a:noFill/>
              <a:miter lim="800000"/>
              <a:headEnd/>
              <a:tailEnd/>
            </a:ln>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a:spAutoFit/>
            </a:bodyPr>
            <a:lstStyle/>
            <a:p>
              <a:pPr algn="ctr" fontAlgn="auto">
                <a:spcBef>
                  <a:spcPts val="0"/>
                </a:spcBef>
                <a:spcAft>
                  <a:spcPts val="0"/>
                </a:spcAft>
                <a:defRPr/>
              </a:pP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7410" name="Rectangle 12"/>
          <p:cNvSpPr>
            <a:spLocks/>
          </p:cNvSpPr>
          <p:nvPr/>
        </p:nvSpPr>
        <p:spPr bwMode="auto">
          <a:xfrm>
            <a:off x="381000" y="925513"/>
            <a:ext cx="8382000" cy="4906962"/>
          </a:xfrm>
          <a:prstGeom prst="rect">
            <a:avLst/>
          </a:prstGeom>
          <a:noFill/>
          <a:ln w="9525">
            <a:noFill/>
            <a:miter lim="800000"/>
            <a:headEnd/>
            <a:tailEnd/>
          </a:ln>
        </p:spPr>
        <p:txBody>
          <a:bodyPr/>
          <a:lstStyle/>
          <a:p>
            <a:pPr marL="342900" indent="-342900">
              <a:spcBef>
                <a:spcPct val="20000"/>
              </a:spcBef>
              <a:buFont typeface="Arial" charset="0"/>
              <a:buChar char="•"/>
            </a:pPr>
            <a:r>
              <a:rPr lang="en-US" sz="3200">
                <a:latin typeface="Calibri" pitchFamily="34" charset="0"/>
              </a:rPr>
              <a:t>POCsparc Grants (continued)</a:t>
            </a:r>
          </a:p>
          <a:p>
            <a:pPr marL="742950" lvl="1" indent="-285750">
              <a:spcBef>
                <a:spcPct val="20000"/>
              </a:spcBef>
              <a:buFont typeface="Arial" charset="0"/>
              <a:buChar char="–"/>
            </a:pPr>
            <a:r>
              <a:rPr lang="en-US" sz="2800">
                <a:latin typeface="Calibri" pitchFamily="34" charset="0"/>
              </a:rPr>
              <a:t>An invention disclosure form must be on file</a:t>
            </a:r>
          </a:p>
          <a:p>
            <a:pPr marL="742950" lvl="1" indent="-285750">
              <a:spcBef>
                <a:spcPct val="20000"/>
              </a:spcBef>
              <a:buFont typeface="Arial" charset="0"/>
              <a:buChar char="–"/>
            </a:pPr>
            <a:r>
              <a:rPr lang="en-US" sz="2800">
                <a:latin typeface="Calibri" pitchFamily="34" charset="0"/>
              </a:rPr>
              <a:t>STTM is now accepting proposals; all must be submitted by 5:00 PM Oct. 16, 2009</a:t>
            </a:r>
          </a:p>
          <a:p>
            <a:pPr marL="342900" indent="-342900">
              <a:spcBef>
                <a:spcPct val="20000"/>
              </a:spcBef>
              <a:buFont typeface="Arial" charset="0"/>
              <a:buChar char="•"/>
            </a:pPr>
            <a:r>
              <a:rPr lang="en-US" sz="3200">
                <a:latin typeface="Calibri" pitchFamily="34" charset="0"/>
              </a:rPr>
              <a:t>TIF Grants</a:t>
            </a:r>
          </a:p>
          <a:p>
            <a:pPr marL="742950" lvl="1" indent="-285750">
              <a:spcBef>
                <a:spcPct val="20000"/>
              </a:spcBef>
              <a:buFont typeface="Arial" charset="0"/>
              <a:buChar char="–"/>
            </a:pPr>
            <a:r>
              <a:rPr lang="en-US" sz="2800">
                <a:latin typeface="Calibri" pitchFamily="34" charset="0"/>
              </a:rPr>
              <a:t>Similar in concept to POCsparc, but administered by UT System</a:t>
            </a:r>
          </a:p>
          <a:p>
            <a:pPr marL="742950" lvl="1" indent="-285750">
              <a:spcBef>
                <a:spcPct val="20000"/>
              </a:spcBef>
              <a:buFont typeface="Arial" charset="0"/>
              <a:buChar char="–"/>
            </a:pPr>
            <a:r>
              <a:rPr lang="en-US" sz="2800">
                <a:latin typeface="Calibri" pitchFamily="34" charset="0"/>
              </a:rPr>
              <a:t>Typically, TIF projects are more developed</a:t>
            </a:r>
          </a:p>
          <a:p>
            <a:pPr marL="1143000" lvl="2" indent="-228600">
              <a:spcBef>
                <a:spcPct val="20000"/>
              </a:spcBef>
              <a:buFont typeface="Arial" charset="0"/>
              <a:buChar char="–"/>
            </a:pPr>
            <a:r>
              <a:rPr lang="en-US" sz="2800">
                <a:latin typeface="Calibri" pitchFamily="34" charset="0"/>
              </a:rPr>
              <a:t>Preference is given to startup opportunities</a:t>
            </a:r>
          </a:p>
          <a:p>
            <a:pPr marL="742950" lvl="1" indent="-285750">
              <a:spcBef>
                <a:spcPct val="20000"/>
              </a:spcBef>
              <a:buFont typeface="Arial" charset="0"/>
              <a:buChar char="–"/>
            </a:pPr>
            <a:r>
              <a:rPr lang="en-US" sz="2800">
                <a:latin typeface="Calibri" pitchFamily="34" charset="0"/>
              </a:rPr>
              <a:t>Requests considered for amounts up to $50,000</a:t>
            </a:r>
          </a:p>
        </p:txBody>
      </p:sp>
      <p:sp>
        <p:nvSpPr>
          <p:cNvPr id="17411" name="Rectangle 13"/>
          <p:cNvSpPr>
            <a:spLocks/>
          </p:cNvSpPr>
          <p:nvPr/>
        </p:nvSpPr>
        <p:spPr bwMode="auto">
          <a:xfrm>
            <a:off x="457200" y="274638"/>
            <a:ext cx="8229600" cy="868362"/>
          </a:xfrm>
          <a:prstGeom prst="rect">
            <a:avLst/>
          </a:prstGeom>
          <a:noFill/>
          <a:ln w="9525">
            <a:noFill/>
            <a:miter lim="800000"/>
            <a:headEnd/>
            <a:tailEnd/>
          </a:ln>
        </p:spPr>
        <p:txBody>
          <a:bodyPr anchor="ctr"/>
          <a:lstStyle/>
          <a:p>
            <a:pPr algn="ctr"/>
            <a:r>
              <a:rPr lang="en-US" sz="3200" b="1">
                <a:latin typeface="Calibri" pitchFamily="34" charset="0"/>
              </a:rPr>
              <a:t>Resources Available Through STTM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TextBox 10"/>
          <p:cNvSpPr txBox="1"/>
          <p:nvPr/>
        </p:nvSpPr>
        <p:spPr>
          <a:xfrm>
            <a:off x="2775230" y="2209800"/>
            <a:ext cx="3549370" cy="707886"/>
          </a:xfrm>
          <a:prstGeom prst="rect">
            <a:avLst/>
          </a:prstGeom>
          <a:noFill/>
        </p:spPr>
        <p:txBody>
          <a:bodyPr wrap="none" rtlCol="0">
            <a:spAutoFit/>
          </a:bodyPr>
          <a:lstStyle/>
          <a:p>
            <a:r>
              <a:rPr lang="en-US" sz="4000" b="1" dirty="0">
                <a:solidFill>
                  <a:srgbClr val="FF0000"/>
                </a:solidFill>
                <a:latin typeface="Arial" pitchFamily="34" charset="0"/>
                <a:cs typeface="Arial" pitchFamily="34" charset="0"/>
              </a:rPr>
              <a:t>Brian Herman</a:t>
            </a:r>
          </a:p>
        </p:txBody>
      </p:sp>
      <p:sp>
        <p:nvSpPr>
          <p:cNvPr id="12" name="TextBox 11"/>
          <p:cNvSpPr txBox="1"/>
          <p:nvPr/>
        </p:nvSpPr>
        <p:spPr>
          <a:xfrm>
            <a:off x="2057400" y="3657600"/>
            <a:ext cx="5230856" cy="523220"/>
          </a:xfrm>
          <a:prstGeom prst="rect">
            <a:avLst/>
          </a:prstGeom>
          <a:noFill/>
        </p:spPr>
        <p:txBody>
          <a:bodyPr wrap="none" rtlCol="0">
            <a:spAutoFit/>
          </a:bodyPr>
          <a:lstStyle/>
          <a:p>
            <a:r>
              <a:rPr lang="en-US" sz="2800" b="1" i="1" dirty="0">
                <a:solidFill>
                  <a:srgbClr val="0070C0"/>
                </a:solidFill>
                <a:latin typeface="Arial" pitchFamily="34" charset="0"/>
                <a:cs typeface="Arial" pitchFamily="34" charset="0"/>
              </a:rPr>
              <a:t>Wrap-up and closing remarks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3" name="TextBox 12"/>
          <p:cNvSpPr txBox="1"/>
          <p:nvPr/>
        </p:nvSpPr>
        <p:spPr>
          <a:xfrm>
            <a:off x="762000" y="2325469"/>
            <a:ext cx="7673896" cy="646331"/>
          </a:xfrm>
          <a:prstGeom prst="rect">
            <a:avLst/>
          </a:prstGeom>
          <a:noFill/>
        </p:spPr>
        <p:txBody>
          <a:bodyPr wrap="none" rtlCol="0">
            <a:spAutoFit/>
          </a:bodyPr>
          <a:lstStyle/>
          <a:p>
            <a:r>
              <a:rPr lang="en-US" sz="3600" b="1" i="1" dirty="0">
                <a:solidFill>
                  <a:srgbClr val="0070C0"/>
                </a:solidFill>
                <a:latin typeface="Arial" pitchFamily="34" charset="0"/>
                <a:cs typeface="Arial" pitchFamily="34" charset="0"/>
              </a:rPr>
              <a:t>Questions, comments, discussion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TextBox 10"/>
          <p:cNvSpPr txBox="1"/>
          <p:nvPr/>
        </p:nvSpPr>
        <p:spPr>
          <a:xfrm>
            <a:off x="1143000" y="685800"/>
            <a:ext cx="7096879" cy="1477328"/>
          </a:xfrm>
          <a:prstGeom prst="rect">
            <a:avLst/>
          </a:prstGeom>
          <a:noFill/>
        </p:spPr>
        <p:txBody>
          <a:bodyPr wrap="none" rtlCol="0">
            <a:spAutoFit/>
          </a:bodyPr>
          <a:lstStyle/>
          <a:p>
            <a:pPr algn="ctr"/>
            <a:r>
              <a:rPr lang="en-US" b="1" dirty="0">
                <a:solidFill>
                  <a:srgbClr val="0070C0"/>
                </a:solidFill>
                <a:latin typeface="Arial" pitchFamily="34" charset="0"/>
                <a:cs typeface="Arial" pitchFamily="34" charset="0"/>
              </a:rPr>
              <a:t>October STRECH Seminar</a:t>
            </a:r>
          </a:p>
          <a:p>
            <a:pPr algn="ctr"/>
            <a:endParaRPr lang="en-US" dirty="0">
              <a:latin typeface="Arial" pitchFamily="34" charset="0"/>
              <a:cs typeface="Arial" pitchFamily="34" charset="0"/>
            </a:endParaRPr>
          </a:p>
          <a:p>
            <a:pPr algn="ctr"/>
            <a:r>
              <a:rPr lang="en-US" dirty="0">
                <a:solidFill>
                  <a:srgbClr val="FF0000"/>
                </a:solidFill>
                <a:latin typeface="Arial" pitchFamily="34" charset="0"/>
                <a:cs typeface="Arial" pitchFamily="34" charset="0"/>
              </a:rPr>
              <a:t>Mauro Ferrari</a:t>
            </a:r>
            <a:r>
              <a:rPr lang="en-US" dirty="0">
                <a:latin typeface="Arial" pitchFamily="34" charset="0"/>
                <a:cs typeface="Arial" pitchFamily="34" charset="0"/>
              </a:rPr>
              <a:t>, Director, Division of Nanomedicine, UTHSC-Houston</a:t>
            </a:r>
          </a:p>
          <a:p>
            <a:pPr algn="ctr"/>
            <a:r>
              <a:rPr lang="en-US" dirty="0">
                <a:latin typeface="Arial" pitchFamily="34" charset="0"/>
                <a:cs typeface="Arial" pitchFamily="34" charset="0"/>
              </a:rPr>
              <a:t>Three Dimensions of Individualized Nanomedicine</a:t>
            </a:r>
          </a:p>
          <a:p>
            <a:pPr algn="ctr"/>
            <a:r>
              <a:rPr lang="en-US" dirty="0">
                <a:latin typeface="Arial" pitchFamily="34" charset="0"/>
                <a:cs typeface="Arial" pitchFamily="34" charset="0"/>
              </a:rPr>
              <a:t>October 21, 2009; 4:00 PM; UTSA – BSE 2.102 </a:t>
            </a:r>
          </a:p>
        </p:txBody>
      </p:sp>
      <p:sp>
        <p:nvSpPr>
          <p:cNvPr id="12" name="TextBox 11"/>
          <p:cNvSpPr txBox="1"/>
          <p:nvPr/>
        </p:nvSpPr>
        <p:spPr>
          <a:xfrm>
            <a:off x="788600" y="2743200"/>
            <a:ext cx="7669600" cy="2585323"/>
          </a:xfrm>
          <a:prstGeom prst="rect">
            <a:avLst/>
          </a:prstGeom>
          <a:noFill/>
        </p:spPr>
        <p:txBody>
          <a:bodyPr wrap="none" rtlCol="0">
            <a:spAutoFit/>
          </a:bodyPr>
          <a:lstStyle/>
          <a:p>
            <a:pPr algn="ctr"/>
            <a:r>
              <a:rPr lang="en-US" b="1" dirty="0">
                <a:solidFill>
                  <a:srgbClr val="0070C0"/>
                </a:solidFill>
                <a:latin typeface="Arial" pitchFamily="34" charset="0"/>
                <a:cs typeface="Arial" pitchFamily="34" charset="0"/>
              </a:rPr>
              <a:t>Upcoming STRECH Seminars</a:t>
            </a:r>
          </a:p>
          <a:p>
            <a:pPr algn="ctr"/>
            <a:endParaRPr lang="en-US" dirty="0">
              <a:solidFill>
                <a:srgbClr val="0070C0"/>
              </a:solidFill>
              <a:latin typeface="Arial" pitchFamily="34" charset="0"/>
              <a:cs typeface="Arial" pitchFamily="34" charset="0"/>
            </a:endParaRPr>
          </a:p>
          <a:p>
            <a:r>
              <a:rPr lang="en-US" dirty="0">
                <a:latin typeface="Arial" pitchFamily="34" charset="0"/>
                <a:cs typeface="Arial" pitchFamily="34" charset="0"/>
              </a:rPr>
              <a:t>November 18 (UTHSCSA) – </a:t>
            </a:r>
            <a:r>
              <a:rPr lang="en-US" dirty="0">
                <a:solidFill>
                  <a:srgbClr val="FF0000"/>
                </a:solidFill>
                <a:latin typeface="Arial" pitchFamily="34" charset="0"/>
                <a:cs typeface="Arial" pitchFamily="34" charset="0"/>
              </a:rPr>
              <a:t>Rodolfo Valdez</a:t>
            </a:r>
            <a:r>
              <a:rPr lang="en-US" dirty="0">
                <a:latin typeface="Arial" pitchFamily="34" charset="0"/>
                <a:cs typeface="Arial" pitchFamily="34" charset="0"/>
              </a:rPr>
              <a:t>, Centers for Disease Control</a:t>
            </a:r>
          </a:p>
          <a:p>
            <a:r>
              <a:rPr lang="en-US" dirty="0">
                <a:latin typeface="Arial" pitchFamily="34" charset="0"/>
                <a:cs typeface="Arial" pitchFamily="34" charset="0"/>
              </a:rPr>
              <a:t>December 16 (UTSA) – </a:t>
            </a:r>
            <a:r>
              <a:rPr lang="en-US" dirty="0">
                <a:solidFill>
                  <a:srgbClr val="FF0000"/>
                </a:solidFill>
                <a:latin typeface="Arial" pitchFamily="34" charset="0"/>
                <a:cs typeface="Arial" pitchFamily="34" charset="0"/>
              </a:rPr>
              <a:t>Sunil Ahuja</a:t>
            </a:r>
            <a:r>
              <a:rPr lang="en-US" dirty="0">
                <a:latin typeface="Arial" pitchFamily="34" charset="0"/>
                <a:cs typeface="Arial" pitchFamily="34" charset="0"/>
              </a:rPr>
              <a:t>, UTHSCSA</a:t>
            </a:r>
          </a:p>
          <a:p>
            <a:r>
              <a:rPr lang="en-US" dirty="0">
                <a:latin typeface="Arial" pitchFamily="34" charset="0"/>
                <a:cs typeface="Arial" pitchFamily="34" charset="0"/>
              </a:rPr>
              <a:t>January 20 (UTHSCSA) – pending</a:t>
            </a:r>
          </a:p>
          <a:p>
            <a:r>
              <a:rPr lang="en-US" dirty="0">
                <a:latin typeface="Arial" pitchFamily="34" charset="0"/>
                <a:cs typeface="Arial" pitchFamily="34" charset="0"/>
              </a:rPr>
              <a:t>February 17 (UTSA) – </a:t>
            </a:r>
            <a:r>
              <a:rPr lang="en-US" dirty="0">
                <a:solidFill>
                  <a:srgbClr val="FF0000"/>
                </a:solidFill>
                <a:latin typeface="Arial" pitchFamily="34" charset="0"/>
                <a:cs typeface="Arial" pitchFamily="34" charset="0"/>
              </a:rPr>
              <a:t>Bruce McEwen</a:t>
            </a:r>
            <a:r>
              <a:rPr lang="en-US" dirty="0">
                <a:latin typeface="Arial" pitchFamily="34" charset="0"/>
                <a:cs typeface="Arial" pitchFamily="34" charset="0"/>
              </a:rPr>
              <a:t>, Rockefeller University</a:t>
            </a:r>
          </a:p>
          <a:p>
            <a:r>
              <a:rPr lang="en-US" dirty="0">
                <a:latin typeface="Arial" pitchFamily="34" charset="0"/>
                <a:cs typeface="Arial" pitchFamily="34" charset="0"/>
              </a:rPr>
              <a:t>March 17 (UTHSCSA) – </a:t>
            </a:r>
            <a:r>
              <a:rPr lang="en-US" dirty="0">
                <a:solidFill>
                  <a:srgbClr val="FF0000"/>
                </a:solidFill>
                <a:latin typeface="Arial" pitchFamily="34" charset="0"/>
                <a:cs typeface="Arial" pitchFamily="34" charset="0"/>
              </a:rPr>
              <a:t>David Center</a:t>
            </a:r>
            <a:r>
              <a:rPr lang="en-US" dirty="0">
                <a:latin typeface="Arial" pitchFamily="34" charset="0"/>
                <a:cs typeface="Arial" pitchFamily="34" charset="0"/>
              </a:rPr>
              <a:t>, Boston University</a:t>
            </a:r>
          </a:p>
          <a:p>
            <a:r>
              <a:rPr lang="en-US" dirty="0">
                <a:latin typeface="Arial" pitchFamily="34" charset="0"/>
                <a:cs typeface="Arial" pitchFamily="34" charset="0"/>
              </a:rPr>
              <a:t>April 21 (UTSA) – pending</a:t>
            </a:r>
          </a:p>
          <a:p>
            <a:r>
              <a:rPr lang="en-US" dirty="0">
                <a:latin typeface="Arial" pitchFamily="34" charset="0"/>
                <a:cs typeface="Arial" pitchFamily="34" charset="0"/>
              </a:rPr>
              <a:t>May 19 (UTHSCSA - pending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5" name="TextBox 14"/>
          <p:cNvSpPr txBox="1"/>
          <p:nvPr/>
        </p:nvSpPr>
        <p:spPr>
          <a:xfrm>
            <a:off x="1905000" y="600670"/>
            <a:ext cx="5515291" cy="1477328"/>
          </a:xfrm>
          <a:prstGeom prst="rect">
            <a:avLst/>
          </a:prstGeom>
          <a:noFill/>
        </p:spPr>
        <p:txBody>
          <a:bodyPr wrap="none" rtlCol="0">
            <a:spAutoFit/>
          </a:bodyPr>
          <a:lstStyle/>
          <a:p>
            <a:pPr algn="ctr"/>
            <a:r>
              <a:rPr lang="en-US" b="1" i="1" dirty="0">
                <a:solidFill>
                  <a:srgbClr val="0070C0"/>
                </a:solidFill>
                <a:latin typeface="Arial" pitchFamily="34" charset="0"/>
                <a:cs typeface="Arial" pitchFamily="34" charset="0"/>
              </a:rPr>
              <a:t>Building the Capacity for Translational Research</a:t>
            </a:r>
          </a:p>
          <a:p>
            <a:pPr algn="ctr"/>
            <a:r>
              <a:rPr lang="en-US" b="1" i="1" dirty="0">
                <a:solidFill>
                  <a:srgbClr val="0070C0"/>
                </a:solidFill>
                <a:latin typeface="Arial" pitchFamily="34" charset="0"/>
                <a:cs typeface="Arial" pitchFamily="34" charset="0"/>
              </a:rPr>
              <a:t>&amp;</a:t>
            </a:r>
          </a:p>
          <a:p>
            <a:pPr algn="ctr"/>
            <a:r>
              <a:rPr lang="en-US" b="1" i="1" dirty="0">
                <a:solidFill>
                  <a:srgbClr val="0070C0"/>
                </a:solidFill>
                <a:latin typeface="Arial" pitchFamily="34" charset="0"/>
                <a:cs typeface="Arial" pitchFamily="34" charset="0"/>
              </a:rPr>
              <a:t>Collaborative Funding Opportunities</a:t>
            </a:r>
          </a:p>
          <a:p>
            <a:pPr algn="ctr"/>
            <a:endParaRPr lang="en-US" b="1" i="1" dirty="0">
              <a:solidFill>
                <a:srgbClr val="0070C0"/>
              </a:solidFill>
              <a:latin typeface="Arial" pitchFamily="34" charset="0"/>
              <a:cs typeface="Arial" pitchFamily="34" charset="0"/>
            </a:endParaRPr>
          </a:p>
          <a:p>
            <a:pPr algn="ctr"/>
            <a:r>
              <a:rPr lang="en-US" b="1" i="1" dirty="0">
                <a:latin typeface="Arial" pitchFamily="34" charset="0"/>
                <a:cs typeface="Arial" pitchFamily="34" charset="0"/>
              </a:rPr>
              <a:t>September 16, 2009</a:t>
            </a:r>
          </a:p>
        </p:txBody>
      </p:sp>
      <p:sp>
        <p:nvSpPr>
          <p:cNvPr id="16" name="TextBox 15"/>
          <p:cNvSpPr txBox="1"/>
          <p:nvPr/>
        </p:nvSpPr>
        <p:spPr>
          <a:xfrm>
            <a:off x="533400" y="2411611"/>
            <a:ext cx="8188524" cy="3150989"/>
          </a:xfrm>
          <a:prstGeom prst="rect">
            <a:avLst/>
          </a:prstGeom>
          <a:noFill/>
        </p:spPr>
        <p:txBody>
          <a:bodyPr wrap="square" rtlCol="0">
            <a:spAutoFit/>
          </a:bodyPr>
          <a:lstStyle/>
          <a:p>
            <a:pPr algn="ctr"/>
            <a:r>
              <a:rPr lang="en-US" dirty="0">
                <a:solidFill>
                  <a:srgbClr val="FF0000"/>
                </a:solidFill>
              </a:rPr>
              <a:t>Robert Gracy, PhD </a:t>
            </a:r>
            <a:r>
              <a:rPr lang="en-US" dirty="0"/>
              <a:t>– UTSA, Vice President for Research</a:t>
            </a:r>
            <a:endParaRPr lang="en-US" dirty="0">
              <a:solidFill>
                <a:srgbClr val="FF0000"/>
              </a:solidFill>
            </a:endParaRPr>
          </a:p>
          <a:p>
            <a:pPr algn="ctr"/>
            <a:endParaRPr lang="en-US" dirty="0">
              <a:solidFill>
                <a:srgbClr val="FF0000"/>
              </a:solidFill>
            </a:endParaRPr>
          </a:p>
          <a:p>
            <a:pPr algn="ctr"/>
            <a:r>
              <a:rPr lang="en-US" dirty="0">
                <a:solidFill>
                  <a:srgbClr val="FF0000"/>
                </a:solidFill>
              </a:rPr>
              <a:t>Robert Clark, MD </a:t>
            </a:r>
            <a:r>
              <a:rPr lang="en-US" dirty="0"/>
              <a:t>– UTHSCSA, Director, Institute for Integration of Medicine &amp; Science</a:t>
            </a:r>
          </a:p>
          <a:p>
            <a:pPr algn="ctr"/>
            <a:endParaRPr lang="en-US" dirty="0"/>
          </a:p>
          <a:p>
            <a:pPr algn="ctr"/>
            <a:r>
              <a:rPr lang="en-US" dirty="0">
                <a:solidFill>
                  <a:srgbClr val="FF0000"/>
                </a:solidFill>
              </a:rPr>
              <a:t>Andrew Tsin, PhD </a:t>
            </a:r>
            <a:r>
              <a:rPr lang="en-US" dirty="0"/>
              <a:t>– UTSA, Director, Center for Research and Training in the Sciences</a:t>
            </a:r>
          </a:p>
          <a:p>
            <a:pPr algn="ctr"/>
            <a:r>
              <a:rPr lang="en-US" dirty="0"/>
              <a:t>&amp; Research Centers in Minority Institutions Program Director</a:t>
            </a:r>
          </a:p>
          <a:p>
            <a:pPr algn="ctr"/>
            <a:endParaRPr lang="en-US" dirty="0"/>
          </a:p>
          <a:p>
            <a:pPr algn="ctr"/>
            <a:r>
              <a:rPr lang="en-US" dirty="0">
                <a:solidFill>
                  <a:srgbClr val="FF0000"/>
                </a:solidFill>
              </a:rPr>
              <a:t>Sean Thompson, MS, MBA </a:t>
            </a:r>
            <a:r>
              <a:rPr lang="en-US" dirty="0"/>
              <a:t>– UTHSCSA/UTSA, Senior Technology Licensing Associate,</a:t>
            </a:r>
          </a:p>
          <a:p>
            <a:pPr algn="ctr"/>
            <a:r>
              <a:rPr lang="en-US" dirty="0"/>
              <a:t>South Texas Technology Management</a:t>
            </a:r>
          </a:p>
          <a:p>
            <a:pPr algn="ctr"/>
            <a:endParaRPr lang="en-US" dirty="0"/>
          </a:p>
          <a:p>
            <a:pPr algn="ctr"/>
            <a:r>
              <a:rPr lang="en-US" dirty="0">
                <a:solidFill>
                  <a:srgbClr val="FF0000"/>
                </a:solidFill>
              </a:rPr>
              <a:t>Brian Herman, PhD </a:t>
            </a:r>
            <a:r>
              <a:rPr lang="en-US" dirty="0"/>
              <a:t>– UTHSCSA, Vice President for Research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TextBox 10"/>
          <p:cNvSpPr txBox="1"/>
          <p:nvPr/>
        </p:nvSpPr>
        <p:spPr>
          <a:xfrm>
            <a:off x="3089075" y="2644914"/>
            <a:ext cx="2778325" cy="707886"/>
          </a:xfrm>
          <a:prstGeom prst="rect">
            <a:avLst/>
          </a:prstGeom>
          <a:noFill/>
        </p:spPr>
        <p:txBody>
          <a:bodyPr wrap="none" rtlCol="0">
            <a:spAutoFit/>
          </a:bodyPr>
          <a:lstStyle/>
          <a:p>
            <a:r>
              <a:rPr lang="en-US" sz="4000" b="1" dirty="0">
                <a:solidFill>
                  <a:srgbClr val="FF0000"/>
                </a:solidFill>
                <a:latin typeface="Arial" pitchFamily="34" charset="0"/>
                <a:cs typeface="Arial" pitchFamily="34" charset="0"/>
              </a:rPr>
              <a:t>Bob Gracy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Rectangle 10"/>
          <p:cNvSpPr/>
          <p:nvPr/>
        </p:nvSpPr>
        <p:spPr>
          <a:xfrm>
            <a:off x="762000" y="990600"/>
            <a:ext cx="7696200" cy="4062651"/>
          </a:xfrm>
          <a:prstGeom prst="rect">
            <a:avLst/>
          </a:prstGeom>
        </p:spPr>
        <p:txBody>
          <a:bodyPr wrap="square">
            <a:spAutoFit/>
          </a:bodyPr>
          <a:lstStyle/>
          <a:p>
            <a:pPr>
              <a:spcAft>
                <a:spcPts val="3000"/>
              </a:spcAft>
            </a:pPr>
            <a:r>
              <a:rPr lang="en-US" sz="2000" b="1" dirty="0"/>
              <a:t>Background:</a:t>
            </a:r>
          </a:p>
          <a:p>
            <a:pPr>
              <a:spcAft>
                <a:spcPts val="3000"/>
              </a:spcAft>
              <a:buFont typeface="Arial" pitchFamily="34" charset="0"/>
              <a:buChar char="•"/>
            </a:pPr>
            <a:r>
              <a:rPr lang="en-US" sz="2000" dirty="0"/>
              <a:t>  Academia not only expected to conduct Research but Development and Commercialization (</a:t>
            </a:r>
            <a:r>
              <a:rPr lang="en-US" sz="2000" dirty="0" err="1"/>
              <a:t>Bayh</a:t>
            </a:r>
            <a:r>
              <a:rPr lang="en-US" sz="2000" dirty="0"/>
              <a:t>-Dole)</a:t>
            </a:r>
          </a:p>
          <a:p>
            <a:pPr>
              <a:spcAft>
                <a:spcPts val="3000"/>
              </a:spcAft>
              <a:buFont typeface="Arial" pitchFamily="34" charset="0"/>
              <a:buChar char="•"/>
            </a:pPr>
            <a:r>
              <a:rPr lang="en-US" sz="2000" dirty="0"/>
              <a:t>  Federal agencies shift support from individually focused grants to multidisciplinary teams to address major complex problems.</a:t>
            </a:r>
          </a:p>
          <a:p>
            <a:pPr>
              <a:spcAft>
                <a:spcPts val="3000"/>
              </a:spcAft>
              <a:buFont typeface="Arial" pitchFamily="34" charset="0"/>
              <a:buChar char="•"/>
            </a:pPr>
            <a:r>
              <a:rPr lang="en-US" sz="2000" dirty="0"/>
              <a:t>  SBIR/STTR and related translational &amp; developmental programs with industry</a:t>
            </a:r>
          </a:p>
          <a:p>
            <a:pPr>
              <a:spcAft>
                <a:spcPts val="3000"/>
              </a:spcAft>
              <a:buFont typeface="Arial" pitchFamily="34" charset="0"/>
              <a:buChar char="•"/>
            </a:pPr>
            <a:r>
              <a:rPr lang="en-US" sz="2000" dirty="0"/>
              <a:t>  Thus “ Lab bench to Marketplace” or “Bench to Bedside”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2"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3"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2" name="TextBox 11"/>
          <p:cNvSpPr txBox="1"/>
          <p:nvPr/>
        </p:nvSpPr>
        <p:spPr>
          <a:xfrm>
            <a:off x="762000" y="457200"/>
            <a:ext cx="7848600" cy="5909310"/>
          </a:xfrm>
          <a:prstGeom prst="rect">
            <a:avLst/>
          </a:prstGeom>
          <a:noFill/>
        </p:spPr>
        <p:txBody>
          <a:bodyPr wrap="square" rtlCol="0">
            <a:spAutoFit/>
          </a:bodyPr>
          <a:lstStyle/>
          <a:p>
            <a:pPr algn="ctr"/>
            <a:r>
              <a:rPr lang="en-US" sz="2000" b="1" dirty="0"/>
              <a:t>Model Partnerships in Collaborative Translational Research </a:t>
            </a:r>
            <a:endParaRPr lang="en-US" sz="2000" dirty="0"/>
          </a:p>
          <a:p>
            <a:pPr>
              <a:spcAft>
                <a:spcPts val="1000"/>
              </a:spcAft>
            </a:pPr>
            <a:endParaRPr lang="en-US" sz="2000" b="1" i="1" dirty="0"/>
          </a:p>
          <a:p>
            <a:pPr>
              <a:spcAft>
                <a:spcPts val="1000"/>
              </a:spcAft>
            </a:pPr>
            <a:r>
              <a:rPr lang="en-US" sz="2000" b="1" i="1" dirty="0"/>
              <a:t>Examples at UTSA and UTHSCSA:</a:t>
            </a:r>
            <a:endParaRPr lang="en-US" sz="2000" dirty="0"/>
          </a:p>
          <a:p>
            <a:pPr lvl="1">
              <a:spcAft>
                <a:spcPts val="1000"/>
              </a:spcAft>
              <a:buFont typeface="Arial" pitchFamily="34" charset="0"/>
              <a:buChar char="•"/>
            </a:pPr>
            <a:r>
              <a:rPr lang="en-US" sz="2000" dirty="0"/>
              <a:t>  San Antonio Life Science Initiative (SALSI)</a:t>
            </a:r>
          </a:p>
          <a:p>
            <a:pPr lvl="1">
              <a:spcAft>
                <a:spcPts val="1000"/>
              </a:spcAft>
              <a:buFont typeface="Arial" pitchFamily="34" charset="0"/>
              <a:buChar char="•"/>
            </a:pPr>
            <a:r>
              <a:rPr lang="en-US" sz="2000" dirty="0"/>
              <a:t>  Institute for Integration of Medicine and Science (IIMS)</a:t>
            </a:r>
          </a:p>
          <a:p>
            <a:pPr lvl="1">
              <a:spcAft>
                <a:spcPts val="1000"/>
              </a:spcAft>
              <a:buFont typeface="Arial" pitchFamily="34" charset="0"/>
              <a:buChar char="•"/>
            </a:pPr>
            <a:r>
              <a:rPr lang="en-US" sz="2000" dirty="0"/>
              <a:t>  Bioengineering Program</a:t>
            </a:r>
          </a:p>
          <a:p>
            <a:pPr lvl="1">
              <a:spcAft>
                <a:spcPts val="1000"/>
              </a:spcAft>
              <a:buFont typeface="Arial" pitchFamily="34" charset="0"/>
              <a:buChar char="•"/>
            </a:pPr>
            <a:r>
              <a:rPr lang="en-US" sz="2000" dirty="0"/>
              <a:t>  South Texas Technology Management (STTM) </a:t>
            </a:r>
          </a:p>
          <a:p>
            <a:pPr lvl="1">
              <a:spcAft>
                <a:spcPts val="1000"/>
              </a:spcAft>
              <a:buFont typeface="Arial" pitchFamily="34" charset="0"/>
              <a:buChar char="•"/>
            </a:pPr>
            <a:r>
              <a:rPr lang="en-US" sz="2000" dirty="0"/>
              <a:t>  Chlamydia Vaccine Licensure with Merck</a:t>
            </a:r>
          </a:p>
          <a:p>
            <a:pPr>
              <a:spcAft>
                <a:spcPts val="1000"/>
              </a:spcAft>
            </a:pPr>
            <a:r>
              <a:rPr lang="en-US" sz="2000" b="1" i="1" dirty="0"/>
              <a:t>Examples at UT-System and State:</a:t>
            </a:r>
            <a:endParaRPr lang="en-US" sz="2000" dirty="0"/>
          </a:p>
          <a:p>
            <a:pPr lvl="1">
              <a:spcAft>
                <a:spcPts val="1000"/>
              </a:spcAft>
              <a:buFont typeface="Arial" pitchFamily="34" charset="0"/>
              <a:buChar char="•"/>
            </a:pPr>
            <a:r>
              <a:rPr lang="en-US" sz="2000" dirty="0"/>
              <a:t>  UT-System-Wide Collaboration Proposal</a:t>
            </a:r>
          </a:p>
          <a:p>
            <a:pPr lvl="1">
              <a:spcAft>
                <a:spcPts val="1000"/>
              </a:spcAft>
              <a:buFont typeface="Arial" pitchFamily="34" charset="0"/>
              <a:buChar char="•"/>
            </a:pPr>
            <a:r>
              <a:rPr lang="en-US" sz="2000" dirty="0"/>
              <a:t>  Good Laboratory Practice (GLP- program to establish best practices)</a:t>
            </a:r>
          </a:p>
          <a:p>
            <a:pPr lvl="1">
              <a:spcAft>
                <a:spcPts val="1000"/>
              </a:spcAft>
              <a:buFont typeface="Arial" pitchFamily="34" charset="0"/>
              <a:buChar char="•"/>
            </a:pPr>
            <a:r>
              <a:rPr lang="en-US" sz="2000" dirty="0"/>
              <a:t>  Energy Summit: Academia, Government and Industry</a:t>
            </a:r>
          </a:p>
          <a:p>
            <a:pPr lvl="1">
              <a:spcAft>
                <a:spcPts val="1000"/>
              </a:spcAft>
              <a:buFont typeface="Arial" pitchFamily="34" charset="0"/>
              <a:buChar char="•"/>
            </a:pPr>
            <a:r>
              <a:rPr lang="en-US" sz="2000" dirty="0"/>
              <a:t>  Emerging Technology Fund (ETF)</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p:nvPr/>
        </p:nvGrpSpPr>
        <p:grpSpPr>
          <a:xfrm>
            <a:off x="152400" y="76200"/>
            <a:ext cx="8839200" cy="6629400"/>
            <a:chOff x="152400" y="76200"/>
            <a:chExt cx="8839200" cy="6629400"/>
          </a:xfrm>
        </p:grpSpPr>
        <p:sp>
          <p:nvSpPr>
            <p:cNvPr id="4" name="L-Shape 3"/>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Shape 6"/>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UTSA logo.gif"/>
            <p:cNvPicPr>
              <a:picLocks noChangeAspect="1"/>
            </p:cNvPicPr>
            <p:nvPr/>
          </p:nvPicPr>
          <p:blipFill>
            <a:blip r:embed="rId3" cstate="print"/>
            <a:stretch>
              <a:fillRect/>
            </a:stretch>
          </p:blipFill>
          <p:spPr>
            <a:xfrm>
              <a:off x="409575" y="6003806"/>
              <a:ext cx="2409825" cy="396994"/>
            </a:xfrm>
            <a:prstGeom prst="rect">
              <a:avLst/>
            </a:prstGeom>
          </p:spPr>
        </p:pic>
        <p:pic>
          <p:nvPicPr>
            <p:cNvPr id="9" name="Picture 8" descr="UTHSCSA logo.gif"/>
            <p:cNvPicPr>
              <a:picLocks noChangeAspect="1"/>
            </p:cNvPicPr>
            <p:nvPr/>
          </p:nvPicPr>
          <p:blipFill>
            <a:blip r:embed="rId4" cstate="print"/>
            <a:stretch>
              <a:fillRect/>
            </a:stretch>
          </p:blipFill>
          <p:spPr>
            <a:xfrm>
              <a:off x="6096000" y="5943600"/>
              <a:ext cx="2628900" cy="427960"/>
            </a:xfrm>
            <a:prstGeom prst="rect">
              <a:avLst/>
            </a:prstGeom>
          </p:spPr>
        </p:pic>
        <p:sp>
          <p:nvSpPr>
            <p:cNvPr id="10" name="TextBox 9"/>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
        <p:nvSpPr>
          <p:cNvPr id="11" name="TextBox 18"/>
          <p:cNvSpPr txBox="1">
            <a:spLocks noChangeArrowheads="1"/>
          </p:cNvSpPr>
          <p:nvPr/>
        </p:nvSpPr>
        <p:spPr bwMode="auto">
          <a:xfrm>
            <a:off x="685800" y="609600"/>
            <a:ext cx="5867400" cy="1815882"/>
          </a:xfrm>
          <a:prstGeom prst="rect">
            <a:avLst/>
          </a:prstGeom>
          <a:noFill/>
          <a:ln w="3175">
            <a:solidFill>
              <a:schemeClr val="tx1"/>
            </a:solidFill>
            <a:miter lim="800000"/>
            <a:headEnd/>
            <a:tailEnd/>
          </a:ln>
        </p:spPr>
        <p:txBody>
          <a:bodyPr wrap="square">
            <a:spAutoFit/>
          </a:bodyPr>
          <a:lstStyle/>
          <a:p>
            <a:r>
              <a:rPr lang="en-US" sz="1600" b="1" dirty="0">
                <a:solidFill>
                  <a:srgbClr val="FF0000"/>
                </a:solidFill>
                <a:latin typeface="Calibri" pitchFamily="34" charset="0"/>
              </a:rPr>
              <a:t>HEALTH</a:t>
            </a:r>
            <a:endParaRPr lang="en-US" sz="1600" dirty="0">
              <a:solidFill>
                <a:srgbClr val="FF0000"/>
              </a:solidFill>
              <a:latin typeface="Calibri" pitchFamily="34" charset="0"/>
            </a:endParaRPr>
          </a:p>
          <a:p>
            <a:r>
              <a:rPr lang="en-US" sz="1600" b="1" dirty="0">
                <a:latin typeface="Calibri" pitchFamily="34" charset="0"/>
              </a:rPr>
              <a:t>     </a:t>
            </a:r>
            <a:r>
              <a:rPr lang="en-US" sz="1600" b="1" i="1" dirty="0">
                <a:latin typeface="Calibri" pitchFamily="34" charset="0"/>
              </a:rPr>
              <a:t>South Texas Center for Emerging Infectious Diseases</a:t>
            </a:r>
            <a:endParaRPr lang="en-US" sz="1600" dirty="0">
              <a:latin typeface="Calibri" pitchFamily="34" charset="0"/>
            </a:endParaRPr>
          </a:p>
          <a:p>
            <a:r>
              <a:rPr lang="en-US" sz="1600" b="1" i="1" dirty="0">
                <a:latin typeface="Calibri" pitchFamily="34" charset="0"/>
              </a:rPr>
              <a:t>     Institute for Aging Research</a:t>
            </a:r>
            <a:endParaRPr lang="en-US" sz="1600" dirty="0">
              <a:latin typeface="Calibri" pitchFamily="34" charset="0"/>
            </a:endParaRPr>
          </a:p>
          <a:p>
            <a:r>
              <a:rPr lang="en-US" sz="1600" b="1" i="1" dirty="0">
                <a:latin typeface="Calibri" pitchFamily="34" charset="0"/>
              </a:rPr>
              <a:t>     UTSA Neuroscience Institute</a:t>
            </a:r>
            <a:endParaRPr lang="en-US" sz="1600" dirty="0">
              <a:latin typeface="Calibri" pitchFamily="34" charset="0"/>
            </a:endParaRPr>
          </a:p>
          <a:p>
            <a:r>
              <a:rPr lang="en-US" sz="1600" b="1" i="1" dirty="0">
                <a:latin typeface="Calibri" pitchFamily="34" charset="0"/>
              </a:rPr>
              <a:t>     San Antonio Institute for Cellular and Molecular </a:t>
            </a:r>
            <a:r>
              <a:rPr lang="en-US" sz="1600" b="1" i="1" dirty="0" err="1">
                <a:latin typeface="Calibri" pitchFamily="34" charset="0"/>
              </a:rPr>
              <a:t>Primatology</a:t>
            </a:r>
            <a:endParaRPr lang="en-US" sz="1600" dirty="0">
              <a:latin typeface="Calibri" pitchFamily="34" charset="0"/>
            </a:endParaRPr>
          </a:p>
          <a:p>
            <a:r>
              <a:rPr lang="en-US" sz="1600" b="1" i="1" dirty="0">
                <a:latin typeface="Calibri" pitchFamily="34" charset="0"/>
              </a:rPr>
              <a:t>     Institute for Bioengineering and Translational Research</a:t>
            </a:r>
          </a:p>
          <a:p>
            <a:r>
              <a:rPr lang="en-US" sz="1600" b="1" i="1" dirty="0">
                <a:latin typeface="Calibri" pitchFamily="34" charset="0"/>
              </a:rPr>
              <a:t>     Center for Research &amp; Training in the Sciences</a:t>
            </a:r>
          </a:p>
        </p:txBody>
      </p:sp>
      <p:sp>
        <p:nvSpPr>
          <p:cNvPr id="12" name="TextBox 19"/>
          <p:cNvSpPr txBox="1">
            <a:spLocks noChangeArrowheads="1"/>
          </p:cNvSpPr>
          <p:nvPr/>
        </p:nvSpPr>
        <p:spPr bwMode="auto">
          <a:xfrm>
            <a:off x="3276600" y="5029200"/>
            <a:ext cx="5181600" cy="830997"/>
          </a:xfrm>
          <a:prstGeom prst="rect">
            <a:avLst/>
          </a:prstGeom>
          <a:noFill/>
          <a:ln w="3175">
            <a:solidFill>
              <a:schemeClr val="tx1"/>
            </a:solidFill>
            <a:miter lim="800000"/>
            <a:headEnd/>
            <a:tailEnd/>
          </a:ln>
        </p:spPr>
        <p:txBody>
          <a:bodyPr wrap="square">
            <a:spAutoFit/>
          </a:bodyPr>
          <a:lstStyle/>
          <a:p>
            <a:r>
              <a:rPr lang="en-US" sz="1600" b="1" dirty="0">
                <a:solidFill>
                  <a:srgbClr val="FF0000"/>
                </a:solidFill>
                <a:latin typeface="Calibri" pitchFamily="34" charset="0"/>
              </a:rPr>
              <a:t>SECURITY</a:t>
            </a:r>
            <a:endParaRPr lang="en-US" sz="1600" dirty="0">
              <a:solidFill>
                <a:srgbClr val="FF0000"/>
              </a:solidFill>
              <a:latin typeface="Calibri" pitchFamily="34" charset="0"/>
            </a:endParaRPr>
          </a:p>
          <a:p>
            <a:r>
              <a:rPr lang="en-US" sz="1600" b="1" dirty="0">
                <a:latin typeface="Calibri" pitchFamily="34" charset="0"/>
              </a:rPr>
              <a:t>     </a:t>
            </a:r>
            <a:r>
              <a:rPr lang="en-US" sz="1600" b="1" i="1" dirty="0">
                <a:latin typeface="Calibri" pitchFamily="34" charset="0"/>
              </a:rPr>
              <a:t>Institute for Cyber Security</a:t>
            </a:r>
          </a:p>
          <a:p>
            <a:r>
              <a:rPr lang="en-US" sz="1600" b="1" i="1" dirty="0">
                <a:latin typeface="Calibri" pitchFamily="34" charset="0"/>
              </a:rPr>
              <a:t>     Center for Advanced Computing and Network Software</a:t>
            </a:r>
            <a:endParaRPr lang="en-US" sz="1600" dirty="0">
              <a:latin typeface="Calibri" pitchFamily="34" charset="0"/>
            </a:endParaRPr>
          </a:p>
        </p:txBody>
      </p:sp>
      <p:sp>
        <p:nvSpPr>
          <p:cNvPr id="13" name="TextBox 20"/>
          <p:cNvSpPr txBox="1">
            <a:spLocks noChangeArrowheads="1"/>
          </p:cNvSpPr>
          <p:nvPr/>
        </p:nvSpPr>
        <p:spPr bwMode="auto">
          <a:xfrm>
            <a:off x="609600" y="3810000"/>
            <a:ext cx="5562600" cy="1077218"/>
          </a:xfrm>
          <a:prstGeom prst="rect">
            <a:avLst/>
          </a:prstGeom>
          <a:noFill/>
          <a:ln w="3175">
            <a:solidFill>
              <a:schemeClr val="tx1"/>
            </a:solidFill>
            <a:miter lim="800000"/>
            <a:headEnd/>
            <a:tailEnd/>
          </a:ln>
        </p:spPr>
        <p:txBody>
          <a:bodyPr wrap="square">
            <a:spAutoFit/>
          </a:bodyPr>
          <a:lstStyle/>
          <a:p>
            <a:r>
              <a:rPr lang="en-US" sz="1600" b="1" dirty="0">
                <a:solidFill>
                  <a:srgbClr val="FF0000"/>
                </a:solidFill>
                <a:latin typeface="Calibri" pitchFamily="34" charset="0"/>
              </a:rPr>
              <a:t>ALTERNATE ENERGY/SUSTAINABILITY</a:t>
            </a:r>
            <a:endParaRPr lang="en-US" sz="1600" dirty="0">
              <a:solidFill>
                <a:srgbClr val="FF0000"/>
              </a:solidFill>
              <a:latin typeface="Calibri" pitchFamily="34" charset="0"/>
            </a:endParaRPr>
          </a:p>
          <a:p>
            <a:r>
              <a:rPr lang="en-US" sz="1600" b="1" dirty="0">
                <a:latin typeface="Calibri" pitchFamily="34" charset="0"/>
              </a:rPr>
              <a:t>     </a:t>
            </a:r>
            <a:r>
              <a:rPr lang="en-US" sz="1600" b="1" i="1" dirty="0">
                <a:latin typeface="Calibri" pitchFamily="34" charset="0"/>
              </a:rPr>
              <a:t>Institute for Conventional, Alternate and Renewable Energy</a:t>
            </a:r>
            <a:endParaRPr lang="en-US" sz="1600" dirty="0">
              <a:latin typeface="Calibri" pitchFamily="34" charset="0"/>
            </a:endParaRPr>
          </a:p>
          <a:p>
            <a:r>
              <a:rPr lang="en-US" sz="1600" b="1" i="1" dirty="0">
                <a:latin typeface="Calibri" pitchFamily="34" charset="0"/>
              </a:rPr>
              <a:t>     Center for Water Research</a:t>
            </a:r>
          </a:p>
          <a:p>
            <a:r>
              <a:rPr lang="en-US" sz="1600" b="1" i="1" dirty="0">
                <a:latin typeface="Calibri" pitchFamily="34" charset="0"/>
              </a:rPr>
              <a:t>     Center for Advanced Manufacturing &amp; Lean Systems</a:t>
            </a:r>
          </a:p>
        </p:txBody>
      </p:sp>
      <p:sp>
        <p:nvSpPr>
          <p:cNvPr id="14" name="TextBox 26"/>
          <p:cNvSpPr txBox="1">
            <a:spLocks noChangeArrowheads="1"/>
          </p:cNvSpPr>
          <p:nvPr/>
        </p:nvSpPr>
        <p:spPr bwMode="auto">
          <a:xfrm>
            <a:off x="3200400" y="2590800"/>
            <a:ext cx="5156155" cy="1077218"/>
          </a:xfrm>
          <a:prstGeom prst="rect">
            <a:avLst/>
          </a:prstGeom>
          <a:noFill/>
          <a:ln w="3175">
            <a:solidFill>
              <a:schemeClr val="tx1"/>
            </a:solidFill>
            <a:miter lim="800000"/>
            <a:headEnd/>
            <a:tailEnd/>
          </a:ln>
        </p:spPr>
        <p:txBody>
          <a:bodyPr wrap="none">
            <a:spAutoFit/>
          </a:bodyPr>
          <a:lstStyle/>
          <a:p>
            <a:r>
              <a:rPr lang="en-US" sz="1600" b="1" dirty="0">
                <a:solidFill>
                  <a:srgbClr val="FF0000"/>
                </a:solidFill>
                <a:latin typeface="Calibri" pitchFamily="34" charset="0"/>
              </a:rPr>
              <a:t>HUMAN &amp; SOCIAL DEVELOPMENT</a:t>
            </a:r>
            <a:endParaRPr lang="en-US" sz="1600" dirty="0">
              <a:solidFill>
                <a:srgbClr val="FF0000"/>
              </a:solidFill>
              <a:latin typeface="Calibri" pitchFamily="34" charset="0"/>
            </a:endParaRPr>
          </a:p>
          <a:p>
            <a:r>
              <a:rPr lang="en-US" sz="1600" b="1" i="1" dirty="0">
                <a:latin typeface="Calibri" pitchFamily="34" charset="0"/>
              </a:rPr>
              <a:t>      Center for Archeological Research</a:t>
            </a:r>
            <a:endParaRPr lang="en-US" sz="1600" dirty="0">
              <a:latin typeface="Calibri" pitchFamily="34" charset="0"/>
            </a:endParaRPr>
          </a:p>
          <a:p>
            <a:r>
              <a:rPr lang="en-US" sz="1600" b="1" i="1" dirty="0">
                <a:latin typeface="Calibri" pitchFamily="34" charset="0"/>
              </a:rPr>
              <a:t>      Child and Adolescent Policy Research Institute</a:t>
            </a:r>
          </a:p>
          <a:p>
            <a:r>
              <a:rPr lang="en-US" sz="1600" b="1" i="1" dirty="0">
                <a:latin typeface="Calibri" pitchFamily="34" charset="0"/>
              </a:rPr>
              <a:t>      Institute for Demographic and Socioeconomic Research</a:t>
            </a:r>
            <a:endParaRPr lang="en-US" sz="1600" dirty="0">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9"/>
          <p:cNvGrpSpPr/>
          <p:nvPr/>
        </p:nvGrpSpPr>
        <p:grpSpPr>
          <a:xfrm>
            <a:off x="457200" y="457200"/>
            <a:ext cx="8001000" cy="5638800"/>
            <a:chOff x="228600" y="304800"/>
            <a:chExt cx="8686800" cy="6419850"/>
          </a:xfrm>
        </p:grpSpPr>
        <p:pic>
          <p:nvPicPr>
            <p:cNvPr id="21506" name="Picture 2" descr="&#10;2400-3689.jpg                                                  00000010Macintosh HD                   ABA78158:"/>
            <p:cNvPicPr>
              <a:picLocks noChangeAspect="1" noChangeArrowheads="1"/>
            </p:cNvPicPr>
            <p:nvPr/>
          </p:nvPicPr>
          <p:blipFill>
            <a:blip r:embed="rId3" cstate="print"/>
            <a:srcRect/>
            <a:stretch>
              <a:fillRect/>
            </a:stretch>
          </p:blipFill>
          <p:spPr bwMode="auto">
            <a:xfrm>
              <a:off x="355600" y="304800"/>
              <a:ext cx="8559800" cy="6419850"/>
            </a:xfrm>
            <a:prstGeom prst="rect">
              <a:avLst/>
            </a:prstGeom>
            <a:noFill/>
            <a:ln w="9525">
              <a:noFill/>
              <a:miter lim="800000"/>
              <a:headEnd/>
              <a:tailEnd/>
            </a:ln>
          </p:spPr>
        </p:pic>
        <p:sp>
          <p:nvSpPr>
            <p:cNvPr id="21508" name="Text Box 6"/>
            <p:cNvSpPr txBox="1">
              <a:spLocks noChangeArrowheads="1"/>
            </p:cNvSpPr>
            <p:nvPr/>
          </p:nvSpPr>
          <p:spPr bwMode="auto">
            <a:xfrm>
              <a:off x="2590800" y="5562600"/>
              <a:ext cx="5105400" cy="1077218"/>
            </a:xfrm>
            <a:prstGeom prst="rect">
              <a:avLst/>
            </a:prstGeom>
            <a:noFill/>
            <a:ln w="9525">
              <a:noFill/>
              <a:miter lim="800000"/>
              <a:headEnd/>
              <a:tailEnd/>
            </a:ln>
          </p:spPr>
          <p:txBody>
            <a:bodyPr wrap="square">
              <a:spAutoFit/>
            </a:bodyPr>
            <a:lstStyle/>
            <a:p>
              <a:pPr algn="ctr"/>
              <a:r>
                <a:rPr lang="en-US" sz="3200" b="1" dirty="0">
                  <a:solidFill>
                    <a:srgbClr val="663300"/>
                  </a:solidFill>
                  <a:latin typeface="Calibri" pitchFamily="34" charset="0"/>
                </a:rPr>
                <a:t>Southwest Foundation </a:t>
              </a:r>
            </a:p>
            <a:p>
              <a:pPr algn="ctr"/>
              <a:r>
                <a:rPr lang="en-US" sz="3200" b="1" dirty="0">
                  <a:solidFill>
                    <a:srgbClr val="663300"/>
                  </a:solidFill>
                  <a:latin typeface="Calibri" pitchFamily="34" charset="0"/>
                </a:rPr>
                <a:t>for Biomedical Research</a:t>
              </a:r>
            </a:p>
          </p:txBody>
        </p:sp>
        <p:sp>
          <p:nvSpPr>
            <p:cNvPr id="21509" name="TextBox 5"/>
            <p:cNvSpPr txBox="1">
              <a:spLocks noChangeArrowheads="1"/>
            </p:cNvSpPr>
            <p:nvPr/>
          </p:nvSpPr>
          <p:spPr bwMode="auto">
            <a:xfrm>
              <a:off x="3352800" y="4267200"/>
              <a:ext cx="2819400" cy="1661993"/>
            </a:xfrm>
            <a:prstGeom prst="rect">
              <a:avLst/>
            </a:prstGeom>
            <a:noFill/>
            <a:ln w="9525">
              <a:noFill/>
              <a:miter lim="800000"/>
              <a:headEnd/>
              <a:tailEnd/>
            </a:ln>
          </p:spPr>
          <p:txBody>
            <a:bodyPr wrap="square">
              <a:spAutoFit/>
            </a:bodyPr>
            <a:lstStyle/>
            <a:p>
              <a:pPr algn="ctr"/>
              <a:r>
                <a:rPr lang="en-US" sz="2800" b="1" dirty="0">
                  <a:solidFill>
                    <a:srgbClr val="663300"/>
                  </a:solidFill>
                  <a:latin typeface="Calibri" pitchFamily="34" charset="0"/>
                </a:rPr>
                <a:t>Industry, Governments, Utilities </a:t>
              </a:r>
            </a:p>
            <a:p>
              <a:endParaRPr lang="en-US" dirty="0"/>
            </a:p>
          </p:txBody>
        </p:sp>
        <p:sp>
          <p:nvSpPr>
            <p:cNvPr id="21510" name="TextBox 6"/>
            <p:cNvSpPr txBox="1">
              <a:spLocks noChangeArrowheads="1"/>
            </p:cNvSpPr>
            <p:nvPr/>
          </p:nvSpPr>
          <p:spPr bwMode="auto">
            <a:xfrm>
              <a:off x="1447800" y="4038600"/>
              <a:ext cx="1621919" cy="584775"/>
            </a:xfrm>
            <a:prstGeom prst="rect">
              <a:avLst/>
            </a:prstGeom>
            <a:noFill/>
            <a:ln w="9525">
              <a:noFill/>
              <a:miter lim="800000"/>
              <a:headEnd/>
              <a:tailEnd/>
            </a:ln>
          </p:spPr>
          <p:txBody>
            <a:bodyPr wrap="none">
              <a:spAutoFit/>
            </a:bodyPr>
            <a:lstStyle/>
            <a:p>
              <a:r>
                <a:rPr lang="en-US" sz="3200" b="1" dirty="0">
                  <a:solidFill>
                    <a:srgbClr val="663300"/>
                  </a:solidFill>
                  <a:latin typeface="Calibri" pitchFamily="34" charset="0"/>
                </a:rPr>
                <a:t>Military </a:t>
              </a:r>
            </a:p>
          </p:txBody>
        </p:sp>
        <p:sp>
          <p:nvSpPr>
            <p:cNvPr id="21511" name="TextBox 7"/>
            <p:cNvSpPr txBox="1">
              <a:spLocks noChangeArrowheads="1"/>
            </p:cNvSpPr>
            <p:nvPr/>
          </p:nvSpPr>
          <p:spPr bwMode="auto">
            <a:xfrm>
              <a:off x="6934200" y="4419600"/>
              <a:ext cx="1981200" cy="1569660"/>
            </a:xfrm>
            <a:prstGeom prst="rect">
              <a:avLst/>
            </a:prstGeom>
            <a:noFill/>
            <a:ln w="9525">
              <a:noFill/>
              <a:miter lim="800000"/>
              <a:headEnd/>
              <a:tailEnd/>
            </a:ln>
          </p:spPr>
          <p:txBody>
            <a:bodyPr wrap="square">
              <a:spAutoFit/>
            </a:bodyPr>
            <a:lstStyle/>
            <a:p>
              <a:pPr algn="ctr"/>
              <a:r>
                <a:rPr lang="en-US" sz="3200" b="1" dirty="0">
                  <a:solidFill>
                    <a:srgbClr val="663300"/>
                  </a:solidFill>
                  <a:latin typeface="Calibri" pitchFamily="34" charset="0"/>
                </a:rPr>
                <a:t>Texas Research Park</a:t>
              </a:r>
            </a:p>
          </p:txBody>
        </p:sp>
        <p:sp>
          <p:nvSpPr>
            <p:cNvPr id="21512" name="TextBox 8"/>
            <p:cNvSpPr txBox="1">
              <a:spLocks noChangeArrowheads="1"/>
            </p:cNvSpPr>
            <p:nvPr/>
          </p:nvSpPr>
          <p:spPr bwMode="auto">
            <a:xfrm>
              <a:off x="4114800" y="1371600"/>
              <a:ext cx="4572000" cy="1569660"/>
            </a:xfrm>
            <a:prstGeom prst="rect">
              <a:avLst/>
            </a:prstGeom>
            <a:noFill/>
            <a:ln w="9525">
              <a:noFill/>
              <a:miter lim="800000"/>
              <a:headEnd/>
              <a:tailEnd/>
            </a:ln>
          </p:spPr>
          <p:txBody>
            <a:bodyPr wrap="square">
              <a:spAutoFit/>
            </a:bodyPr>
            <a:lstStyle/>
            <a:p>
              <a:pPr algn="ctr"/>
              <a:r>
                <a:rPr lang="en-US" sz="3200" b="1" dirty="0">
                  <a:solidFill>
                    <a:srgbClr val="663300"/>
                  </a:solidFill>
                  <a:latin typeface="Calibri" pitchFamily="34" charset="0"/>
                </a:rPr>
                <a:t>University of Texas Health Science Center at San Antonio</a:t>
              </a:r>
            </a:p>
          </p:txBody>
        </p:sp>
        <p:sp>
          <p:nvSpPr>
            <p:cNvPr id="21513" name="TextBox 9"/>
            <p:cNvSpPr txBox="1">
              <a:spLocks noChangeArrowheads="1"/>
            </p:cNvSpPr>
            <p:nvPr/>
          </p:nvSpPr>
          <p:spPr bwMode="auto">
            <a:xfrm>
              <a:off x="685800" y="4724400"/>
              <a:ext cx="2209800" cy="1569660"/>
            </a:xfrm>
            <a:prstGeom prst="rect">
              <a:avLst/>
            </a:prstGeom>
            <a:noFill/>
            <a:ln w="9525">
              <a:noFill/>
              <a:miter lim="800000"/>
              <a:headEnd/>
              <a:tailEnd/>
            </a:ln>
          </p:spPr>
          <p:txBody>
            <a:bodyPr wrap="square">
              <a:spAutoFit/>
            </a:bodyPr>
            <a:lstStyle/>
            <a:p>
              <a:pPr algn="ctr"/>
              <a:r>
                <a:rPr lang="en-US" sz="3200" b="1" dirty="0">
                  <a:solidFill>
                    <a:srgbClr val="663300"/>
                  </a:solidFill>
                  <a:latin typeface="Calibri" pitchFamily="34" charset="0"/>
                </a:rPr>
                <a:t>Southwest </a:t>
              </a:r>
            </a:p>
            <a:p>
              <a:pPr algn="ctr"/>
              <a:r>
                <a:rPr lang="en-US" sz="3200" b="1" dirty="0">
                  <a:solidFill>
                    <a:srgbClr val="663300"/>
                  </a:solidFill>
                  <a:latin typeface="Calibri" pitchFamily="34" charset="0"/>
                </a:rPr>
                <a:t>Research </a:t>
              </a:r>
            </a:p>
            <a:p>
              <a:pPr algn="ctr"/>
              <a:r>
                <a:rPr lang="en-US" sz="3200" b="1" dirty="0">
                  <a:solidFill>
                    <a:srgbClr val="663300"/>
                  </a:solidFill>
                  <a:latin typeface="Calibri" pitchFamily="34" charset="0"/>
                </a:rPr>
                <a:t>Institute</a:t>
              </a:r>
            </a:p>
          </p:txBody>
        </p:sp>
        <p:sp>
          <p:nvSpPr>
            <p:cNvPr id="21514" name="TextBox 10"/>
            <p:cNvSpPr txBox="1">
              <a:spLocks noChangeArrowheads="1"/>
            </p:cNvSpPr>
            <p:nvPr/>
          </p:nvSpPr>
          <p:spPr bwMode="auto">
            <a:xfrm>
              <a:off x="228600" y="381000"/>
              <a:ext cx="8686800" cy="923925"/>
            </a:xfrm>
            <a:prstGeom prst="rect">
              <a:avLst/>
            </a:prstGeom>
            <a:noFill/>
            <a:ln w="9525">
              <a:noFill/>
              <a:miter lim="800000"/>
              <a:headEnd/>
              <a:tailEnd/>
            </a:ln>
          </p:spPr>
          <p:txBody>
            <a:bodyPr>
              <a:spAutoFit/>
            </a:bodyPr>
            <a:lstStyle/>
            <a:p>
              <a:pPr algn="ctr"/>
              <a:r>
                <a:rPr lang="en-US" sz="5400" b="1" dirty="0">
                  <a:solidFill>
                    <a:srgbClr val="663300"/>
                  </a:solidFill>
                  <a:latin typeface="Calibri" pitchFamily="34" charset="0"/>
                </a:rPr>
                <a:t>Research Partnerships</a:t>
              </a:r>
            </a:p>
          </p:txBody>
        </p:sp>
        <p:sp>
          <p:nvSpPr>
            <p:cNvPr id="11" name="TextBox 6"/>
            <p:cNvSpPr txBox="1">
              <a:spLocks noChangeArrowheads="1"/>
            </p:cNvSpPr>
            <p:nvPr/>
          </p:nvSpPr>
          <p:spPr bwMode="auto">
            <a:xfrm>
              <a:off x="990600" y="1447800"/>
              <a:ext cx="1892445" cy="911060"/>
            </a:xfrm>
            <a:prstGeom prst="rect">
              <a:avLst/>
            </a:prstGeom>
            <a:noFill/>
            <a:ln w="9525">
              <a:noFill/>
              <a:miter lim="800000"/>
              <a:headEnd/>
              <a:tailEnd/>
            </a:ln>
          </p:spPr>
          <p:txBody>
            <a:bodyPr wrap="none">
              <a:spAutoFit/>
            </a:bodyPr>
            <a:lstStyle/>
            <a:p>
              <a:r>
                <a:rPr lang="en-US" sz="2800" b="1" dirty="0">
                  <a:solidFill>
                    <a:srgbClr val="663300"/>
                  </a:solidFill>
                  <a:latin typeface="Calibri" pitchFamily="34" charset="0"/>
                </a:rPr>
                <a:t>UT System</a:t>
              </a:r>
            </a:p>
            <a:p>
              <a:endParaRPr lang="en-US" dirty="0"/>
            </a:p>
          </p:txBody>
        </p:sp>
      </p:grpSp>
      <p:grpSp>
        <p:nvGrpSpPr>
          <p:cNvPr id="3" name="Group 10"/>
          <p:cNvGrpSpPr/>
          <p:nvPr/>
        </p:nvGrpSpPr>
        <p:grpSpPr>
          <a:xfrm>
            <a:off x="152400" y="76200"/>
            <a:ext cx="8839200" cy="6629400"/>
            <a:chOff x="152400" y="76200"/>
            <a:chExt cx="8839200" cy="6629400"/>
          </a:xfrm>
        </p:grpSpPr>
        <p:sp>
          <p:nvSpPr>
            <p:cNvPr id="22" name="L-Shape 21"/>
            <p:cNvSpPr/>
            <p:nvPr/>
          </p:nvSpPr>
          <p:spPr>
            <a:xfrm rot="5400000">
              <a:off x="762000" y="-457200"/>
              <a:ext cx="3276600" cy="4495800"/>
            </a:xfrm>
            <a:prstGeom prst="corner">
              <a:avLst>
                <a:gd name="adj1" fmla="val 8047"/>
                <a:gd name="adj2" fmla="val 81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L-Shape 22"/>
            <p:cNvSpPr/>
            <p:nvPr/>
          </p:nvSpPr>
          <p:spPr>
            <a:xfrm rot="16200000">
              <a:off x="5219700" y="2933701"/>
              <a:ext cx="3352801" cy="4190998"/>
            </a:xfrm>
            <a:prstGeom prst="corner">
              <a:avLst>
                <a:gd name="adj1" fmla="val 9322"/>
                <a:gd name="adj2" fmla="val 94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L-Shape 23"/>
            <p:cNvSpPr/>
            <p:nvPr/>
          </p:nvSpPr>
          <p:spPr>
            <a:xfrm rot="10800000">
              <a:off x="4648200" y="152400"/>
              <a:ext cx="4343400" cy="3200400"/>
            </a:xfrm>
            <a:prstGeom prst="corner">
              <a:avLst>
                <a:gd name="adj1" fmla="val 8188"/>
                <a:gd name="adj2" fmla="val 95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L-Shape 24"/>
            <p:cNvSpPr/>
            <p:nvPr/>
          </p:nvSpPr>
          <p:spPr>
            <a:xfrm>
              <a:off x="152400" y="3429000"/>
              <a:ext cx="4648200" cy="3276600"/>
            </a:xfrm>
            <a:prstGeom prst="corner">
              <a:avLst>
                <a:gd name="adj1" fmla="val 9652"/>
                <a:gd name="adj2" fmla="val 850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descr="UTSA logo.gif"/>
            <p:cNvPicPr>
              <a:picLocks noChangeAspect="1"/>
            </p:cNvPicPr>
            <p:nvPr/>
          </p:nvPicPr>
          <p:blipFill>
            <a:blip r:embed="rId4" cstate="print"/>
            <a:stretch>
              <a:fillRect/>
            </a:stretch>
          </p:blipFill>
          <p:spPr>
            <a:xfrm>
              <a:off x="409575" y="6003806"/>
              <a:ext cx="2409825" cy="396994"/>
            </a:xfrm>
            <a:prstGeom prst="rect">
              <a:avLst/>
            </a:prstGeom>
          </p:spPr>
        </p:pic>
        <p:pic>
          <p:nvPicPr>
            <p:cNvPr id="27" name="Picture 26" descr="UTHSCSA logo.gif"/>
            <p:cNvPicPr>
              <a:picLocks noChangeAspect="1"/>
            </p:cNvPicPr>
            <p:nvPr/>
          </p:nvPicPr>
          <p:blipFill>
            <a:blip r:embed="rId5" cstate="print"/>
            <a:stretch>
              <a:fillRect/>
            </a:stretch>
          </p:blipFill>
          <p:spPr>
            <a:xfrm>
              <a:off x="6096000" y="5943600"/>
              <a:ext cx="2628900" cy="427960"/>
            </a:xfrm>
            <a:prstGeom prst="rect">
              <a:avLst/>
            </a:prstGeom>
          </p:spPr>
        </p:pic>
        <p:sp>
          <p:nvSpPr>
            <p:cNvPr id="28" name="TextBox 27"/>
            <p:cNvSpPr txBox="1"/>
            <p:nvPr/>
          </p:nvSpPr>
          <p:spPr>
            <a:xfrm>
              <a:off x="2286000" y="76200"/>
              <a:ext cx="4648200" cy="400110"/>
            </a:xfrm>
            <a:prstGeom prst="rect">
              <a:avLst/>
            </a:prstGeom>
            <a:noFill/>
            <a:effectLst>
              <a:glow rad="63500">
                <a:schemeClr val="accent1">
                  <a:satMod val="175000"/>
                  <a:alpha val="40000"/>
                </a:schemeClr>
              </a:glow>
            </a:effectLst>
          </p:spPr>
          <p:txBody>
            <a:bodyPr wrap="square" rtlCol="0">
              <a:spAutoFit/>
            </a:bodyPr>
            <a:lstStyle/>
            <a:p>
              <a:pPr algn="ctr"/>
              <a:r>
                <a:rPr lang="en-US" sz="2000" b="1" dirty="0">
                  <a:solidFill>
                    <a:srgbClr val="92D050"/>
                  </a:solidFill>
                  <a:latin typeface="Arial" pitchFamily="34" charset="0"/>
                  <a:cs typeface="Arial" pitchFamily="34" charset="0"/>
                </a:rPr>
                <a:t>Seminars in Trans</a:t>
              </a:r>
              <a:r>
                <a:rPr lang="en-US" sz="2000" b="1" dirty="0">
                  <a:solidFill>
                    <a:schemeClr val="tx2"/>
                  </a:solidFill>
                  <a:latin typeface="Arial" pitchFamily="34" charset="0"/>
                  <a:cs typeface="Arial" pitchFamily="34" charset="0"/>
                </a:rPr>
                <a:t>lational Research</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TotalTime>
  <Words>2121</Words>
  <Application>Microsoft Office PowerPoint</Application>
  <PresentationFormat>On-screen Show (4:3)</PresentationFormat>
  <Paragraphs>328</Paragraphs>
  <Slides>28</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vt:lpstr>
      <vt:lpstr>Calibri</vt:lpstr>
      <vt:lpstr>Times New Roman</vt:lpstr>
      <vt:lpstr>Wingdings</vt:lpstr>
      <vt:lpstr>Office Theme</vt:lpstr>
      <vt:lpstr>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A. Clark</dc:creator>
  <cp:lastModifiedBy>Patty Ramirez</cp:lastModifiedBy>
  <cp:revision>47</cp:revision>
  <dcterms:created xsi:type="dcterms:W3CDTF">2009-09-14T07:41:01Z</dcterms:created>
  <dcterms:modified xsi:type="dcterms:W3CDTF">2024-05-01T16:13:11Z</dcterms:modified>
</cp:coreProperties>
</file>